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61"/>
  </p:notesMasterIdLst>
  <p:sldIdLst>
    <p:sldId id="387" r:id="rId2"/>
    <p:sldId id="421" r:id="rId3"/>
    <p:sldId id="388" r:id="rId4"/>
    <p:sldId id="345" r:id="rId5"/>
    <p:sldId id="389" r:id="rId6"/>
    <p:sldId id="346" r:id="rId7"/>
    <p:sldId id="347" r:id="rId8"/>
    <p:sldId id="390" r:id="rId9"/>
    <p:sldId id="349" r:id="rId10"/>
    <p:sldId id="391" r:id="rId11"/>
    <p:sldId id="344" r:id="rId12"/>
    <p:sldId id="392" r:id="rId13"/>
    <p:sldId id="350" r:id="rId14"/>
    <p:sldId id="352" r:id="rId15"/>
    <p:sldId id="393" r:id="rId16"/>
    <p:sldId id="353" r:id="rId17"/>
    <p:sldId id="354" r:id="rId18"/>
    <p:sldId id="355" r:id="rId19"/>
    <p:sldId id="356" r:id="rId20"/>
    <p:sldId id="357" r:id="rId21"/>
    <p:sldId id="358" r:id="rId22"/>
    <p:sldId id="359" r:id="rId23"/>
    <p:sldId id="394" r:id="rId24"/>
    <p:sldId id="360" r:id="rId25"/>
    <p:sldId id="366" r:id="rId26"/>
    <p:sldId id="361" r:id="rId27"/>
    <p:sldId id="396" r:id="rId28"/>
    <p:sldId id="362" r:id="rId29"/>
    <p:sldId id="395" r:id="rId30"/>
    <p:sldId id="397" r:id="rId31"/>
    <p:sldId id="367" r:id="rId32"/>
    <p:sldId id="398" r:id="rId33"/>
    <p:sldId id="399" r:id="rId34"/>
    <p:sldId id="364" r:id="rId35"/>
    <p:sldId id="400" r:id="rId36"/>
    <p:sldId id="368" r:id="rId37"/>
    <p:sldId id="401" r:id="rId38"/>
    <p:sldId id="402" r:id="rId39"/>
    <p:sldId id="369" r:id="rId40"/>
    <p:sldId id="403" r:id="rId41"/>
    <p:sldId id="404" r:id="rId42"/>
    <p:sldId id="405" r:id="rId43"/>
    <p:sldId id="406" r:id="rId44"/>
    <p:sldId id="370" r:id="rId45"/>
    <p:sldId id="407" r:id="rId46"/>
    <p:sldId id="408" r:id="rId47"/>
    <p:sldId id="409" r:id="rId48"/>
    <p:sldId id="410" r:id="rId49"/>
    <p:sldId id="411" r:id="rId50"/>
    <p:sldId id="374" r:id="rId51"/>
    <p:sldId id="412" r:id="rId52"/>
    <p:sldId id="413" r:id="rId53"/>
    <p:sldId id="414" r:id="rId54"/>
    <p:sldId id="415" r:id="rId55"/>
    <p:sldId id="416" r:id="rId56"/>
    <p:sldId id="417" r:id="rId57"/>
    <p:sldId id="418" r:id="rId58"/>
    <p:sldId id="419" r:id="rId59"/>
    <p:sldId id="420" r:id="rId60"/>
  </p:sldIdLst>
  <p:sldSz cx="9144000" cy="6858000" type="screen4x3"/>
  <p:notesSz cx="6858000" cy="9144000"/>
  <p:defaultTextStyle>
    <a:defPPr>
      <a:defRPr lang="sr-Latn-CS"/>
    </a:defPPr>
    <a:lvl1pPr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5">
          <p15:clr>
            <a:srgbClr val="A4A3A4"/>
          </p15:clr>
        </p15:guide>
        <p15:guide id="2" pos="293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0000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14" y="84"/>
      </p:cViewPr>
      <p:guideLst>
        <p:guide orient="horz" pos="2175"/>
        <p:guide pos="293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sr-Latn-C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sr-Latn-CS"/>
          </a:p>
        </p:txBody>
      </p:sp>
      <p:sp>
        <p:nvSpPr>
          <p:cNvPr id="2052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sp>
      <p:sp>
        <p:nvSpPr>
          <p:cNvPr id="2053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text styles</a:t>
            </a:r>
          </a:p>
          <a:p>
            <a:pPr lvl="1"/>
            <a:r>
              <a:rPr lang="sr-Latn-CS" smtClean="0"/>
              <a:t>Second level</a:t>
            </a:r>
          </a:p>
          <a:p>
            <a:pPr lvl="2"/>
            <a:r>
              <a:rPr lang="sr-Latn-CS" smtClean="0"/>
              <a:t>Third level</a:t>
            </a:r>
          </a:p>
          <a:p>
            <a:pPr lvl="3"/>
            <a:r>
              <a:rPr lang="sr-Latn-CS" smtClean="0"/>
              <a:t>Fourth level</a:t>
            </a:r>
          </a:p>
          <a:p>
            <a:pPr lvl="4"/>
            <a:r>
              <a:rPr lang="sr-Latn-CS" smtClean="0"/>
              <a:t>Fifth level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sr-Latn-C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D650C78-6B49-4AF7-B84A-579956D385FC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11249900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2D6CD4-C912-4BA0-8BCF-AB64DA24D9CF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2ED9B8-4DDD-43C0-9D75-82F3A33294B3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364D57-5574-497B-A1AF-BA534A31E7B7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8FAD53-9E67-4DE0-9371-E982DDC470C9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06D9C8-461D-4C0D-9B21-96EB414F9FCF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B0AA87-C6BE-4AE1-8144-9B93ED3EC4E9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0A89C8-10D9-4AF0-936F-23704D586301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155E6F-80E2-4502-B143-842F96352028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D0B099-124A-489C-AD90-5C441EA540FB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D40922-23C5-476E-8900-B8053EEFFB93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1AEAB7-D3F0-4208-BA8C-F26DD74CBA08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text styles</a:t>
            </a:r>
          </a:p>
          <a:p>
            <a:pPr lvl="1"/>
            <a:r>
              <a:rPr lang="sr-Latn-CS" smtClean="0"/>
              <a:t>Second level</a:t>
            </a:r>
          </a:p>
          <a:p>
            <a:pPr lvl="2"/>
            <a:r>
              <a:rPr lang="sr-Latn-CS" smtClean="0"/>
              <a:t>Third level</a:t>
            </a:r>
          </a:p>
          <a:p>
            <a:pPr lvl="3"/>
            <a:r>
              <a:rPr lang="sr-Latn-CS" smtClean="0"/>
              <a:t>Fourth level</a:t>
            </a:r>
          </a:p>
          <a:p>
            <a:pPr lvl="4"/>
            <a:r>
              <a:rPr lang="sr-Latn-C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sr-Latn-C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sr-Latn-C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8172185-3F3F-4665-8A86-EF51AC56310D}" type="slidenum">
              <a:rPr lang="sr-Latn-CS"/>
              <a:pPr/>
              <a:t>‹#›</a:t>
            </a:fld>
            <a:endParaRPr lang="sr-Latn-C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1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68263"/>
            <a:ext cx="50403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"/>
          <p:cNvSpPr>
            <a:spLocks noGrp="1" noChangeArrowheads="1"/>
          </p:cNvSpPr>
          <p:nvPr/>
        </p:nvSpPr>
        <p:spPr bwMode="auto">
          <a:xfrm>
            <a:off x="612775" y="1052513"/>
            <a:ext cx="8229600" cy="106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buFontTx/>
              <a:buNone/>
            </a:pPr>
            <a:r>
              <a:rPr lang="en-US">
                <a:solidFill>
                  <a:schemeClr val="tx2"/>
                </a:solidFill>
              </a:rPr>
              <a:t>ИНТЕГРИСАНЕ АКАДЕМСКЕ</a:t>
            </a:r>
            <a:br>
              <a:rPr lang="en-US">
                <a:solidFill>
                  <a:schemeClr val="tx2"/>
                </a:solidFill>
              </a:rPr>
            </a:br>
            <a:r>
              <a:rPr lang="en-US">
                <a:solidFill>
                  <a:schemeClr val="tx2"/>
                </a:solidFill>
              </a:rPr>
              <a:t>СТУДИЈЕ ФАРМАЦИЈЕ</a:t>
            </a: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732881" y="1970881"/>
            <a:ext cx="398938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/>
              <a:t>ОСНОВИ МОРФОЛОГИЈЕ ЧОВЕКА</a:t>
            </a:r>
          </a:p>
        </p:txBody>
      </p:sp>
      <p:sp>
        <p:nvSpPr>
          <p:cNvPr id="3077" name="Rectangle 3"/>
          <p:cNvSpPr>
            <a:spLocks noGrp="1" noChangeArrowheads="1"/>
          </p:cNvSpPr>
          <p:nvPr/>
        </p:nvSpPr>
        <p:spPr bwMode="auto">
          <a:xfrm>
            <a:off x="468313" y="2349501"/>
            <a:ext cx="8229600" cy="688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  <a:buFontTx/>
              <a:buNone/>
            </a:pPr>
            <a:r>
              <a:rPr lang="en-US" altLang="en-US" sz="3200" dirty="0" smtClean="0"/>
              <a:t>МИОЛОГИЈА</a:t>
            </a:r>
            <a:endParaRPr lang="en-US" altLang="en-US" sz="3200" dirty="0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50928" y="3263900"/>
            <a:ext cx="4286250" cy="3103563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037 mm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/>
          <a:stretch>
            <a:fillRect/>
          </a:stretch>
        </p:blipFill>
        <p:spPr bwMode="auto">
          <a:xfrm>
            <a:off x="4572000" y="908050"/>
            <a:ext cx="4503738" cy="5184775"/>
          </a:xfrm>
          <a:prstGeom prst="rect">
            <a:avLst/>
          </a:prstGeom>
          <a:noFill/>
          <a:ln w="38100">
            <a:noFill/>
            <a:bevel/>
            <a:headEnd/>
            <a:tailEnd/>
          </a:ln>
          <a:effectLst/>
        </p:spPr>
      </p:pic>
      <p:pic>
        <p:nvPicPr>
          <p:cNvPr id="11267" name="Picture 2" descr="039 scalenski trouglovi"/>
          <p:cNvPicPr>
            <a:picLocks noChangeAspect="1" noChangeArrowheads="1"/>
          </p:cNvPicPr>
          <p:nvPr/>
        </p:nvPicPr>
        <p:blipFill>
          <a:blip r:embed="rId3" cstate="print">
            <a:lum contrast="6000"/>
          </a:blip>
          <a:srcRect l="1807" t="10092" r="2701" b="9052"/>
          <a:stretch>
            <a:fillRect/>
          </a:stretch>
        </p:blipFill>
        <p:spPr bwMode="auto">
          <a:xfrm>
            <a:off x="107950" y="1412875"/>
            <a:ext cx="4425950" cy="3448050"/>
          </a:xfrm>
          <a:prstGeom prst="rect">
            <a:avLst/>
          </a:prstGeom>
          <a:noFill/>
          <a:ln w="38100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r>
              <a:rPr lang="sr-Cyrl-CS" altLang="en-US" sz="2000">
                <a:solidFill>
                  <a:srgbClr val="99CC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МИШИЋИ </a:t>
            </a:r>
            <a:r>
              <a:rPr lang="en-US" altLang="en-US" sz="2000">
                <a:solidFill>
                  <a:srgbClr val="99CC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ЗАДЊЕ СТРАНЕ</a:t>
            </a:r>
            <a:r>
              <a:rPr lang="sr-Cyrl-CS" altLang="en-US" sz="2000">
                <a:solidFill>
                  <a:srgbClr val="99CC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ВРАТА</a:t>
            </a:r>
          </a:p>
        </p:txBody>
      </p:sp>
      <p:sp>
        <p:nvSpPr>
          <p:cNvPr id="12291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196975"/>
            <a:ext cx="4038600" cy="492918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sr-Cyrl-CS" altLang="en-US" sz="1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МИШИЋИ ПРВОГ СЛОЈА</a:t>
            </a:r>
            <a:endParaRPr lang="sr-Latn-CS" altLang="en-US" sz="18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M. Trapezius</a:t>
            </a:r>
          </a:p>
          <a:p>
            <a:pPr>
              <a:lnSpc>
                <a:spcPct val="80000"/>
              </a:lnSpc>
              <a:buFontTx/>
              <a:buNone/>
            </a:pPr>
            <a:endParaRPr lang="sr-Latn-CS" altLang="en-US" sz="18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lnSpc>
                <a:spcPct val="80000"/>
              </a:lnSpc>
            </a:pPr>
            <a:r>
              <a:rPr lang="sr-Cyrl-CS" altLang="en-US" sz="1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МИШИЋИ ДРУГОГ СЛОЈА</a:t>
            </a:r>
            <a:endParaRPr lang="sr-Latn-CS" altLang="en-US" sz="18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M. Splenius capitis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M. Splenius cervicis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M. Levator scapulae</a:t>
            </a:r>
          </a:p>
          <a:p>
            <a:pPr>
              <a:lnSpc>
                <a:spcPct val="80000"/>
              </a:lnSpc>
              <a:buFontTx/>
              <a:buNone/>
            </a:pPr>
            <a:endParaRPr lang="sr-Latn-CS" altLang="en-US" sz="18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lnSpc>
                <a:spcPct val="80000"/>
              </a:lnSpc>
            </a:pPr>
            <a:r>
              <a:rPr lang="sr-Cyrl-CS" altLang="en-US" sz="1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МИШИЋИ ТРЕЋЕГ СЛОЈА</a:t>
            </a:r>
            <a:endParaRPr lang="sr-Latn-CS" altLang="en-US" sz="18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M. Spinalis cervicis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M. Spinalis capitis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M. Semispinalis capitis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M. Longissimus capitis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M. Longissimus cervicis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M. Iliocostalis cervicis</a:t>
            </a:r>
            <a:endParaRPr lang="en-US" altLang="en-US" sz="18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sp>
        <p:nvSpPr>
          <p:cNvPr id="12292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43438" y="1125538"/>
            <a:ext cx="4038600" cy="54991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sr-Cyrl-CS" altLang="en-US" sz="1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МИШИЋИ ЧЕТВРТОГ СЛОЈА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Cyrl-CS" altLang="en-US" sz="1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</a:t>
            </a:r>
            <a:r>
              <a:rPr lang="sr-Cyrl-CS" altLang="en-US" sz="1800" b="1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1) Горњи део</a:t>
            </a:r>
            <a:endParaRPr lang="sr-Latn-CS" altLang="en-US" sz="1800" b="1" u="sng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M. Rectus capitis posterior minor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M. Rectus capitis posterior major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M. Obliquus capitis superior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M. Obliquus capitis inferior</a:t>
            </a:r>
          </a:p>
          <a:p>
            <a:pPr>
              <a:lnSpc>
                <a:spcPct val="80000"/>
              </a:lnSpc>
            </a:pPr>
            <a:endParaRPr lang="sr-Latn-CS" altLang="en-US" sz="18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</a:t>
            </a:r>
            <a:r>
              <a:rPr lang="sr-Cyrl-CS" altLang="en-US" sz="1800" b="1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2) Доњи део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M. Interspinales cervicis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M. Transversospinalis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Mm. Intertransversarii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M. Rectus capitis lateralis</a:t>
            </a:r>
            <a:endParaRPr lang="en-US" altLang="en-US" sz="18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/>
          <p:cNvPicPr>
            <a:picLocks noChangeAspect="1" noChangeArrowheads="1"/>
          </p:cNvPicPr>
          <p:nvPr/>
        </p:nvPicPr>
        <p:blipFill>
          <a:blip r:embed="rId2" cstate="print"/>
          <a:srcRect l="7788" r="37537" b="37746"/>
          <a:stretch>
            <a:fillRect/>
          </a:stretch>
        </p:blipFill>
        <p:spPr bwMode="auto">
          <a:xfrm>
            <a:off x="36513" y="0"/>
            <a:ext cx="4791075" cy="4100513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  <p:pic>
        <p:nvPicPr>
          <p:cNvPr id="13315" name="Picture 4"/>
          <p:cNvPicPr>
            <a:picLocks noChangeAspect="1" noChangeArrowheads="1"/>
          </p:cNvPicPr>
          <p:nvPr/>
        </p:nvPicPr>
        <p:blipFill>
          <a:blip r:embed="rId3" cstate="print"/>
          <a:srcRect l="8083" r="37685" b="37549"/>
          <a:stretch>
            <a:fillRect/>
          </a:stretch>
        </p:blipFill>
        <p:spPr bwMode="auto">
          <a:xfrm>
            <a:off x="4356100" y="2708275"/>
            <a:ext cx="4759325" cy="4111625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331788"/>
            <a:ext cx="8229600" cy="490537"/>
          </a:xfrm>
        </p:spPr>
        <p:txBody>
          <a:bodyPr/>
          <a:lstStyle/>
          <a:p>
            <a:r>
              <a:rPr lang="en-US" altLang="en-US" sz="2400">
                <a:solidFill>
                  <a:srgbClr val="99CC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3. </a:t>
            </a:r>
            <a:r>
              <a:rPr lang="sr-Cyrl-CS" altLang="en-US" sz="2400">
                <a:solidFill>
                  <a:srgbClr val="99CC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МИШИЋИ  </a:t>
            </a:r>
            <a:r>
              <a:rPr lang="en-US" altLang="en-US" sz="2400">
                <a:solidFill>
                  <a:srgbClr val="99CC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ТРУП</a:t>
            </a:r>
            <a:r>
              <a:rPr lang="sr-Cyrl-CS" altLang="en-US" sz="2400">
                <a:solidFill>
                  <a:srgbClr val="99CC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А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/>
        </p:nvSpPr>
        <p:spPr bwMode="auto">
          <a:xfrm>
            <a:off x="180975" y="1341438"/>
            <a:ext cx="7270750" cy="381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en-US" altLang="en-US" sz="20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- Деле се на: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en-US" altLang="en-US" sz="20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/>
            </a:r>
            <a:br>
              <a:rPr lang="en-US" altLang="en-US" sz="20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r>
              <a:rPr lang="en-US" altLang="en-US" sz="20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/>
            </a:r>
            <a:br>
              <a:rPr lang="en-US" altLang="en-US" sz="20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r>
              <a:rPr lang="en-US" altLang="en-US" sz="20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	А) Мишиће предње групе:</a:t>
            </a:r>
            <a:br>
              <a:rPr lang="en-US" altLang="en-US" sz="20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r>
              <a:rPr lang="en-US" altLang="en-US" sz="20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	</a:t>
            </a:r>
            <a:br>
              <a:rPr lang="en-US" altLang="en-US" sz="20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r>
              <a:rPr lang="en-US" altLang="en-US" sz="20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		- мишићи грудног коша</a:t>
            </a:r>
            <a:br>
              <a:rPr lang="en-US" altLang="en-US" sz="20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r>
              <a:rPr lang="en-US" altLang="en-US" sz="20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		- мишићи трбуха</a:t>
            </a:r>
            <a:br>
              <a:rPr lang="en-US" altLang="en-US" sz="20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r>
              <a:rPr lang="en-US" altLang="en-US" sz="20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/>
            </a:r>
            <a:br>
              <a:rPr lang="en-US" altLang="en-US" sz="20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r>
              <a:rPr lang="en-US" altLang="en-US" sz="20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	Б) Мишиће задње групе: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endParaRPr lang="en-US" altLang="en-US" sz="20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en-US" altLang="en-US" sz="20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			- мишићи леђа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endParaRPr lang="en-US" altLang="en-US" sz="2000"/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endParaRPr lang="en-US" altLang="en-US" sz="20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/>
        </p:nvSpPr>
        <p:spPr bwMode="auto">
          <a:xfrm>
            <a:off x="466725" y="117475"/>
            <a:ext cx="82296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buFontTx/>
              <a:buNone/>
            </a:pPr>
            <a:r>
              <a:rPr lang="sr-Cyrl-CS" altLang="en-US" sz="2400">
                <a:solidFill>
                  <a:srgbClr val="99CC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МИШИЋИ </a:t>
            </a:r>
            <a:r>
              <a:rPr lang="en-US" altLang="en-US" sz="2400">
                <a:solidFill>
                  <a:srgbClr val="99CC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ГРУДНОГ КОША</a:t>
            </a:r>
          </a:p>
        </p:txBody>
      </p:sp>
      <p:sp>
        <p:nvSpPr>
          <p:cNvPr id="15363" name="Rectangle 5"/>
          <p:cNvSpPr>
            <a:spLocks noGrp="1" noChangeArrowheads="1"/>
          </p:cNvSpPr>
          <p:nvPr/>
        </p:nvSpPr>
        <p:spPr bwMode="auto">
          <a:xfrm>
            <a:off x="1588" y="1052513"/>
            <a:ext cx="5003800" cy="581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sr-Latn-CS" altLang="en-US" sz="2000" b="1">
                <a:latin typeface="Book Antiqua" pitchFamily="18" charset="0"/>
              </a:rPr>
              <a:t>A) </a:t>
            </a:r>
            <a:r>
              <a:rPr lang="en-US" altLang="en-US" sz="2000" b="1">
                <a:latin typeface="Book Antiqua" pitchFamily="18" charset="0"/>
              </a:rPr>
              <a:t>Површинска</a:t>
            </a:r>
            <a:r>
              <a:rPr lang="sr-Cyrl-CS" altLang="en-US" sz="2000" b="1">
                <a:latin typeface="Book Antiqua" pitchFamily="18" charset="0"/>
              </a:rPr>
              <a:t> група</a:t>
            </a:r>
            <a:endParaRPr lang="sr-Latn-CS" altLang="en-US" sz="2000" b="1">
              <a:latin typeface="Book Antiqua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endParaRPr lang="sr-Latn-CS" altLang="en-US" sz="2000" b="1">
              <a:latin typeface="Book Antiqua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US" altLang="en-US">
                <a:latin typeface="Book Antiqua" pitchFamily="18" charset="0"/>
              </a:rPr>
              <a:t>*полазе са предњег зида грудног коша: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sr-Latn-CS" altLang="en-US" sz="2000" b="1">
                <a:latin typeface="Book Antiqua" pitchFamily="18" charset="0"/>
              </a:rPr>
              <a:t>     m. pectoralis major</a:t>
            </a:r>
            <a:r>
              <a:rPr lang="sr-Latn-CS" altLang="en-US" sz="2000">
                <a:latin typeface="Book Antiqua" pitchFamily="18" charset="0"/>
              </a:rPr>
              <a:t/>
            </a:r>
            <a:br>
              <a:rPr lang="sr-Latn-CS" altLang="en-US" sz="2000">
                <a:latin typeface="Book Antiqua" pitchFamily="18" charset="0"/>
              </a:rPr>
            </a:br>
            <a:r>
              <a:rPr lang="en-US" altLang="en-US" sz="1600">
                <a:latin typeface="Book Antiqua" pitchFamily="18" charset="0"/>
              </a:rPr>
              <a:t>  </a:t>
            </a:r>
            <a:r>
              <a:rPr lang="en-GB" altLang="en-US" sz="1600">
                <a:latin typeface="Book Antiqua" pitchFamily="18" charset="0"/>
              </a:rPr>
              <a:t>- </a:t>
            </a:r>
            <a:r>
              <a:rPr lang="en-US" altLang="en-US" sz="1600">
                <a:latin typeface="Book Antiqua" pitchFamily="18" charset="0"/>
              </a:rPr>
              <a:t>врши адукцију и унутрашњу ротацију</a:t>
            </a:r>
            <a:br>
              <a:rPr lang="en-US" altLang="en-US" sz="1600">
                <a:latin typeface="Book Antiqua" pitchFamily="18" charset="0"/>
              </a:rPr>
            </a:br>
            <a:r>
              <a:rPr lang="en-US" altLang="en-US" sz="1600">
                <a:latin typeface="Book Antiqua" pitchFamily="18" charset="0"/>
              </a:rPr>
              <a:t>     надлакта</a:t>
            </a:r>
            <a:br>
              <a:rPr lang="en-US" altLang="en-US" sz="1600">
                <a:latin typeface="Book Antiqua" pitchFamily="18" charset="0"/>
              </a:rPr>
            </a:br>
            <a:r>
              <a:rPr lang="en-US" altLang="en-US" sz="1600">
                <a:latin typeface="Book Antiqua" pitchFamily="18" charset="0"/>
              </a:rPr>
              <a:t>  - делује као помоћни инспираторни мишић</a:t>
            </a:r>
            <a:endParaRPr lang="sr-Latn-CS" altLang="en-US" sz="1600">
              <a:latin typeface="Book Antiqua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sr-Latn-CS" altLang="en-US" sz="2000">
                <a:latin typeface="Book Antiqua" pitchFamily="18" charset="0"/>
              </a:rPr>
              <a:t>     </a:t>
            </a:r>
            <a:r>
              <a:rPr lang="en-US" altLang="en-US" sz="2000">
                <a:latin typeface="Book Antiqua" pitchFamily="18" charset="0"/>
              </a:rPr>
              <a:t>	</a:t>
            </a:r>
            <a:r>
              <a:rPr lang="sr-Latn-CS" altLang="en-US" sz="2000" b="1">
                <a:latin typeface="Book Antiqua" pitchFamily="18" charset="0"/>
              </a:rPr>
              <a:t>m. pectoralis minor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US" altLang="en-US" sz="2000">
                <a:latin typeface="Book Antiqua" pitchFamily="18" charset="0"/>
              </a:rPr>
              <a:t>	 </a:t>
            </a:r>
            <a:r>
              <a:rPr lang="en-US" altLang="en-US" sz="1600">
                <a:latin typeface="Book Antiqua" pitchFamily="18" charset="0"/>
              </a:rPr>
              <a:t> </a:t>
            </a:r>
            <a:r>
              <a:rPr lang="en-GB" altLang="en-US" sz="1600">
                <a:latin typeface="Book Antiqua" pitchFamily="18" charset="0"/>
              </a:rPr>
              <a:t>- </a:t>
            </a:r>
            <a:r>
              <a:rPr lang="en-US" altLang="en-US" sz="1600">
                <a:latin typeface="Book Antiqua" pitchFamily="18" charset="0"/>
              </a:rPr>
              <a:t>спушта раме</a:t>
            </a:r>
            <a:br>
              <a:rPr lang="en-US" altLang="en-US" sz="1600">
                <a:latin typeface="Book Antiqua" pitchFamily="18" charset="0"/>
              </a:rPr>
            </a:br>
            <a:r>
              <a:rPr lang="en-US" altLang="en-US" sz="1600">
                <a:latin typeface="Book Antiqua" pitchFamily="18" charset="0"/>
              </a:rPr>
              <a:t>  - делује као помоћни инспираторни мишић</a:t>
            </a:r>
            <a:br>
              <a:rPr lang="en-US" altLang="en-US" sz="1600">
                <a:latin typeface="Book Antiqua" pitchFamily="18" charset="0"/>
              </a:rPr>
            </a:br>
            <a:r>
              <a:rPr lang="en-US" altLang="en-US" sz="1600">
                <a:latin typeface="Book Antiqua" pitchFamily="18" charset="0"/>
              </a:rPr>
              <a:t>    (јер подиже ребра за које се припаја)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sr-Latn-CS" altLang="en-US" sz="2000" b="1">
                <a:latin typeface="Book Antiqua" pitchFamily="18" charset="0"/>
              </a:rPr>
              <a:t>     m. subclavius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sr-Latn-CS" altLang="en-US" sz="2000" i="1">
                <a:latin typeface="Book Antiqua" pitchFamily="18" charset="0"/>
              </a:rPr>
              <a:t> </a:t>
            </a:r>
            <a:endParaRPr lang="sr-Latn-CS" altLang="en-US">
              <a:latin typeface="Book Antiqua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US" altLang="en-US">
                <a:latin typeface="Book Antiqua" pitchFamily="18" charset="0"/>
              </a:rPr>
              <a:t>* полази са бочног зида грудног коша: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US" altLang="en-US">
                <a:latin typeface="Book Antiqua" pitchFamily="18" charset="0"/>
              </a:rPr>
              <a:t>	</a:t>
            </a:r>
            <a:r>
              <a:rPr lang="sr-Latn-CS" altLang="en-US" sz="2000" b="1">
                <a:latin typeface="Book Antiqua" pitchFamily="18" charset="0"/>
              </a:rPr>
              <a:t>m. </a:t>
            </a:r>
            <a:r>
              <a:rPr lang="en-GB" altLang="en-US" sz="2000" b="1">
                <a:latin typeface="Book Antiqua" pitchFamily="18" charset="0"/>
              </a:rPr>
              <a:t>serratus anterior</a:t>
            </a:r>
            <a:r>
              <a:rPr lang="en-GB" altLang="en-US" sz="2000">
                <a:latin typeface="Book Antiqua" pitchFamily="18" charset="0"/>
              </a:rPr>
              <a:t/>
            </a:r>
            <a:br>
              <a:rPr lang="en-GB" altLang="en-US" sz="2000">
                <a:latin typeface="Book Antiqua" pitchFamily="18" charset="0"/>
              </a:rPr>
            </a:br>
            <a:r>
              <a:rPr lang="en-US" altLang="en-US" sz="1600">
                <a:latin typeface="Book Antiqua" pitchFamily="18" charset="0"/>
              </a:rPr>
              <a:t>  - фиксира унутрашњу ивицу лопатице за </a:t>
            </a:r>
            <a:br>
              <a:rPr lang="en-US" altLang="en-US" sz="1600">
                <a:latin typeface="Book Antiqua" pitchFamily="18" charset="0"/>
              </a:rPr>
            </a:br>
            <a:r>
              <a:rPr lang="en-US" altLang="en-US" sz="1600">
                <a:latin typeface="Book Antiqua" pitchFamily="18" charset="0"/>
              </a:rPr>
              <a:t>    зид грудног коша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endParaRPr lang="en-US" altLang="en-US">
              <a:latin typeface="Book Antiqua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endParaRPr lang="en-US" altLang="en-US">
              <a:latin typeface="Book Antiqua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GB" altLang="en-US">
                <a:latin typeface="Book Antiqua" pitchFamily="18" charset="0"/>
              </a:rPr>
              <a:t>* </a:t>
            </a:r>
            <a:r>
              <a:rPr lang="en-US" altLang="en-US">
                <a:latin typeface="Book Antiqua" pitchFamily="18" charset="0"/>
              </a:rPr>
              <a:t>сви се з</a:t>
            </a:r>
            <a:r>
              <a:rPr lang="en-GB" altLang="en-US">
                <a:latin typeface="Book Antiqua" pitchFamily="18" charset="0"/>
              </a:rPr>
              <a:t>a</a:t>
            </a:r>
            <a:r>
              <a:rPr lang="en-US" altLang="en-US">
                <a:latin typeface="Book Antiqua" pitchFamily="18" charset="0"/>
              </a:rPr>
              <a:t>вршавају се на костима раменог </a:t>
            </a:r>
            <a:br>
              <a:rPr lang="en-US" altLang="en-US">
                <a:latin typeface="Book Antiqua" pitchFamily="18" charset="0"/>
              </a:rPr>
            </a:br>
            <a:r>
              <a:rPr lang="en-US" altLang="en-US">
                <a:latin typeface="Book Antiqua" pitchFamily="18" charset="0"/>
              </a:rPr>
              <a:t>појаса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US" altLang="en-US">
                <a:latin typeface="Book Antiqua" pitchFamily="18" charset="0"/>
              </a:rPr>
              <a:t>* све их инервишу гране </a:t>
            </a:r>
            <a:r>
              <a:rPr lang="en-GB" altLang="en-US">
                <a:latin typeface="Book Antiqua" pitchFamily="18" charset="0"/>
              </a:rPr>
              <a:t>plexus brachialis-a</a:t>
            </a:r>
            <a:endParaRPr lang="sr-Latn-CS" altLang="en-US">
              <a:latin typeface="Book Antiqua" pitchFamily="18" charset="0"/>
            </a:endParaRPr>
          </a:p>
        </p:txBody>
      </p:sp>
      <p:pic>
        <p:nvPicPr>
          <p:cNvPr id="15364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263" y="1123950"/>
            <a:ext cx="3970337" cy="4895850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tmFilter="0,0; .5, 1; 1, 1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/>
        </p:nvSpPr>
        <p:spPr bwMode="auto">
          <a:xfrm>
            <a:off x="466725" y="117475"/>
            <a:ext cx="82296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buFontTx/>
              <a:buNone/>
            </a:pPr>
            <a:r>
              <a:rPr lang="sr-Cyrl-CS" altLang="en-US" sz="2400">
                <a:solidFill>
                  <a:srgbClr val="99CC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МИШИЋИ </a:t>
            </a:r>
            <a:r>
              <a:rPr lang="en-US" altLang="en-US" sz="2400">
                <a:solidFill>
                  <a:srgbClr val="99CC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ГРУДНОГ КОША</a:t>
            </a:r>
          </a:p>
        </p:txBody>
      </p:sp>
      <p:sp>
        <p:nvSpPr>
          <p:cNvPr id="16387" name="Rectangle 5"/>
          <p:cNvSpPr>
            <a:spLocks noGrp="1" noChangeArrowheads="1"/>
          </p:cNvSpPr>
          <p:nvPr/>
        </p:nvSpPr>
        <p:spPr bwMode="auto">
          <a:xfrm>
            <a:off x="55563" y="1054100"/>
            <a:ext cx="3741737" cy="550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US" altLang="en-US" sz="2000" b="1">
                <a:latin typeface="Book Antiqua" pitchFamily="18" charset="0"/>
              </a:rPr>
              <a:t>Б</a:t>
            </a:r>
            <a:r>
              <a:rPr lang="sr-Latn-CS" altLang="en-US" sz="2000" b="1">
                <a:latin typeface="Book Antiqua" pitchFamily="18" charset="0"/>
              </a:rPr>
              <a:t>) </a:t>
            </a:r>
            <a:r>
              <a:rPr lang="en-US" altLang="en-US" sz="2000" b="1">
                <a:latin typeface="Book Antiqua" pitchFamily="18" charset="0"/>
              </a:rPr>
              <a:t>Дубока</a:t>
            </a:r>
            <a:r>
              <a:rPr lang="sr-Cyrl-CS" altLang="en-US" sz="2000" b="1">
                <a:latin typeface="Book Antiqua" pitchFamily="18" charset="0"/>
              </a:rPr>
              <a:t> група</a:t>
            </a:r>
            <a:endParaRPr lang="sr-Latn-CS" altLang="en-US" sz="2000" b="1">
              <a:latin typeface="Book Antiqua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endParaRPr lang="sr-Latn-CS" altLang="en-US" sz="2000" b="1">
              <a:latin typeface="Book Antiqua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sr-Latn-CS" altLang="en-US" sz="2000" b="1">
                <a:latin typeface="Book Antiqua" pitchFamily="18" charset="0"/>
              </a:rPr>
              <a:t>  </a:t>
            </a:r>
            <a:r>
              <a:rPr lang="sr-Cyrl-CS" altLang="en-US" sz="2000" b="1">
                <a:latin typeface="Book Antiqua" pitchFamily="18" charset="0"/>
              </a:rPr>
              <a:t>Респираторни мишићи: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endParaRPr lang="sr-Latn-CS" altLang="en-US" sz="2000" b="1">
              <a:latin typeface="Book Antiqua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sr-Latn-CS" altLang="en-US" sz="2000" i="1">
                <a:latin typeface="Book Antiqua" pitchFamily="18" charset="0"/>
              </a:rPr>
              <a:t>    </a:t>
            </a:r>
            <a:r>
              <a:rPr lang="sr-Latn-CS" altLang="en-US" sz="2000" b="1">
                <a:latin typeface="Book Antiqua" pitchFamily="18" charset="0"/>
              </a:rPr>
              <a:t>mm. intercostales externi</a:t>
            </a:r>
            <a:br>
              <a:rPr lang="sr-Latn-CS" altLang="en-US" sz="2000" b="1">
                <a:latin typeface="Book Antiqua" pitchFamily="18" charset="0"/>
              </a:rPr>
            </a:br>
            <a:r>
              <a:rPr lang="en-GB" altLang="en-US" sz="2000" b="1">
                <a:latin typeface="Book Antiqua" pitchFamily="18" charset="0"/>
              </a:rPr>
              <a:t>	</a:t>
            </a:r>
            <a:r>
              <a:rPr lang="en-GB" altLang="en-US" sz="1600">
                <a:latin typeface="Book Antiqua" pitchFamily="18" charset="0"/>
              </a:rPr>
              <a:t>- </a:t>
            </a:r>
            <a:r>
              <a:rPr lang="en-US" altLang="en-US" sz="1600">
                <a:latin typeface="Book Antiqua" pitchFamily="18" charset="0"/>
              </a:rPr>
              <a:t>инспираторни мишићи</a:t>
            </a:r>
            <a:endParaRPr lang="sr-Latn-CS" altLang="en-US" sz="1600">
              <a:latin typeface="Book Antiqua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sr-Latn-CS" altLang="en-US" sz="2000" b="1">
                <a:latin typeface="Book Antiqua" pitchFamily="18" charset="0"/>
              </a:rPr>
              <a:t>    mm. intercostales interni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US" altLang="en-US" sz="2000" b="1">
                <a:latin typeface="Book Antiqua" pitchFamily="18" charset="0"/>
              </a:rPr>
              <a:t>		</a:t>
            </a:r>
            <a:r>
              <a:rPr lang="en-GB" altLang="en-US" sz="1600">
                <a:latin typeface="Book Antiqua" pitchFamily="18" charset="0"/>
              </a:rPr>
              <a:t>- </a:t>
            </a:r>
            <a:r>
              <a:rPr lang="en-US" altLang="en-US" sz="1600">
                <a:latin typeface="Book Antiqua" pitchFamily="18" charset="0"/>
              </a:rPr>
              <a:t>експираторни мишићи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sr-Latn-CS" altLang="en-US" sz="2000" b="1">
                <a:latin typeface="Book Antiqua" pitchFamily="18" charset="0"/>
              </a:rPr>
              <a:t>    m. transversus thoracis</a:t>
            </a:r>
            <a:br>
              <a:rPr lang="sr-Latn-CS" altLang="en-US" sz="2000" b="1">
                <a:latin typeface="Book Antiqua" pitchFamily="18" charset="0"/>
              </a:rPr>
            </a:br>
            <a:r>
              <a:rPr lang="en-US" altLang="en-US" sz="1600">
                <a:latin typeface="Book Antiqua" pitchFamily="18" charset="0"/>
              </a:rPr>
              <a:t>	</a:t>
            </a:r>
            <a:r>
              <a:rPr lang="en-GB" altLang="en-US" sz="1600">
                <a:latin typeface="Book Antiqua" pitchFamily="18" charset="0"/>
              </a:rPr>
              <a:t>- </a:t>
            </a:r>
            <a:r>
              <a:rPr lang="en-US" altLang="en-US" sz="1600">
                <a:latin typeface="Book Antiqua" pitchFamily="18" charset="0"/>
              </a:rPr>
              <a:t>експираторни мишић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sr-Latn-CS" altLang="en-US" sz="2000" b="1">
                <a:latin typeface="Book Antiqua" pitchFamily="18" charset="0"/>
              </a:rPr>
              <a:t>    mm. subcostales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endParaRPr lang="sr-Latn-CS" altLang="en-US" sz="2000" b="1">
              <a:latin typeface="Book Antiqua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US" altLang="en-US">
                <a:latin typeface="Book Antiqua" pitchFamily="18" charset="0"/>
              </a:rPr>
              <a:t>* инервишу их </a:t>
            </a:r>
            <a:r>
              <a:rPr lang="en-GB" altLang="en-US">
                <a:latin typeface="Book Antiqua" pitchFamily="18" charset="0"/>
              </a:rPr>
              <a:t>nn. intercostales</a:t>
            </a:r>
            <a:endParaRPr lang="sr-Latn-CS" altLang="en-US">
              <a:latin typeface="Book Antiqua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endParaRPr lang="sr-Latn-CS" altLang="en-US" sz="2000" b="1">
              <a:latin typeface="Book Antiqua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sr-Latn-CS" altLang="en-US" sz="2000" b="1">
                <a:latin typeface="Book Antiqua" pitchFamily="18" charset="0"/>
              </a:rPr>
              <a:t>    diaphragma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US" altLang="en-US">
                <a:latin typeface="Book Antiqua" pitchFamily="18" charset="0"/>
              </a:rPr>
              <a:t>* главни респираторни мишић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US" altLang="en-US">
                <a:latin typeface="Book Antiqua" pitchFamily="18" charset="0"/>
              </a:rPr>
              <a:t>* инервиш</a:t>
            </a:r>
            <a:r>
              <a:rPr lang="en-GB" altLang="en-US">
                <a:latin typeface="Book Antiqua" pitchFamily="18" charset="0"/>
              </a:rPr>
              <a:t>e je n. phrenicus (</a:t>
            </a:r>
            <a:r>
              <a:rPr lang="en-US" altLang="en-US">
                <a:latin typeface="Book Antiqua" pitchFamily="18" charset="0"/>
              </a:rPr>
              <a:t>грана</a:t>
            </a:r>
            <a:r>
              <a:rPr lang="en-GB" altLang="en-US">
                <a:latin typeface="Book Antiqua" pitchFamily="18" charset="0"/>
              </a:rPr>
              <a:t>plexus cervicalis-a)</a:t>
            </a:r>
          </a:p>
        </p:txBody>
      </p:sp>
      <p:pic>
        <p:nvPicPr>
          <p:cNvPr id="16388" name="Picture 2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05413" y="565150"/>
            <a:ext cx="3646487" cy="3054350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  <p:pic>
        <p:nvPicPr>
          <p:cNvPr id="1638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6075" y="3638550"/>
            <a:ext cx="3352800" cy="3225800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tmFilter="0,0; .5, 1; 1, 1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3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63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638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638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638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638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0"/>
            <a:ext cx="8291512" cy="706438"/>
          </a:xfrm>
        </p:spPr>
        <p:txBody>
          <a:bodyPr bIns="91440" anchor="b"/>
          <a:lstStyle/>
          <a:p>
            <a:r>
              <a:rPr lang="sr-Latn-CS" altLang="en-US" sz="3600" b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DIAPHRAGMA</a:t>
            </a:r>
            <a:endParaRPr lang="en-US" altLang="en-US" sz="3600" b="1">
              <a:solidFill>
                <a:srgbClr val="99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7411" name="Picture 3" descr="0004a zidovi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288" y="765175"/>
            <a:ext cx="8424862" cy="5903913"/>
          </a:xfrm>
          <a:noFill/>
          <a:ln w="28575">
            <a:solidFill>
              <a:srgbClr val="000000"/>
            </a:solidFill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00563" y="274638"/>
            <a:ext cx="4186237" cy="777875"/>
          </a:xfrm>
        </p:spPr>
        <p:txBody>
          <a:bodyPr bIns="91440" anchor="b"/>
          <a:lstStyle/>
          <a:p>
            <a:r>
              <a:rPr lang="sr-Latn-CS" altLang="en-US" sz="3600" b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DIAPHRAGMA</a:t>
            </a:r>
            <a:endParaRPr lang="en-US" altLang="en-US" sz="3600" b="1">
              <a:solidFill>
                <a:srgbClr val="99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50825" y="1125538"/>
            <a:ext cx="3671888" cy="5937250"/>
          </a:xfrm>
        </p:spPr>
        <p:txBody>
          <a:bodyPr/>
          <a:lstStyle/>
          <a:p>
            <a:pPr>
              <a:buFontTx/>
              <a:buNone/>
            </a:pPr>
            <a:r>
              <a:rPr lang="sr-Latn-CS" altLang="en-US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CENTRUM TENDINEUM</a:t>
            </a:r>
          </a:p>
          <a:p>
            <a:pPr>
              <a:buFontTx/>
              <a:buNone/>
            </a:pPr>
            <a:r>
              <a:rPr lang="sr-Latn-CS" altLang="en-US" sz="24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   - folium dextrum</a:t>
            </a:r>
          </a:p>
          <a:p>
            <a:pPr>
              <a:buFontTx/>
              <a:buNone/>
            </a:pPr>
            <a:r>
              <a:rPr lang="sr-Latn-CS" altLang="en-US" sz="24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   - folium sinistrum</a:t>
            </a:r>
          </a:p>
          <a:p>
            <a:pPr>
              <a:buFontTx/>
              <a:buNone/>
            </a:pPr>
            <a:r>
              <a:rPr lang="sr-Latn-CS" altLang="en-US" sz="24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   - folium anterius</a:t>
            </a:r>
          </a:p>
          <a:p>
            <a:pPr>
              <a:buFontTx/>
              <a:buNone/>
            </a:pPr>
            <a:endParaRPr lang="sr-Latn-CS" altLang="en-US" sz="2400" b="1" i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None/>
            </a:pPr>
            <a:r>
              <a:rPr lang="sr-Latn-CS" altLang="en-US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PARS MUSCULARIS</a:t>
            </a:r>
          </a:p>
          <a:p>
            <a:pPr>
              <a:buFontTx/>
              <a:buNone/>
            </a:pPr>
            <a:r>
              <a:rPr lang="sr-Latn-CS" altLang="en-US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sr-Latn-CS" altLang="en-US" sz="24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- pars sternalis</a:t>
            </a:r>
          </a:p>
          <a:p>
            <a:pPr>
              <a:buFontTx/>
              <a:buNone/>
            </a:pPr>
            <a:endParaRPr lang="sr-Latn-CS" altLang="en-US" sz="1800" b="1" i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None/>
            </a:pPr>
            <a:r>
              <a:rPr lang="sr-Latn-CS" altLang="en-US" sz="24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    - pars costalis</a:t>
            </a:r>
          </a:p>
          <a:p>
            <a:pPr>
              <a:buFontTx/>
              <a:buNone/>
            </a:pPr>
            <a:endParaRPr lang="sr-Latn-CS" altLang="en-US" sz="1800" b="1" i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None/>
            </a:pPr>
            <a:r>
              <a:rPr lang="sr-Latn-CS" altLang="en-US" sz="24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    - pars lumbalis</a:t>
            </a:r>
            <a:endParaRPr lang="en-US" altLang="en-US" sz="2400" b="1" i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8436" name="Picture 4" descr="0047 diaphragma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95738" y="1268413"/>
            <a:ext cx="5040312" cy="4752975"/>
          </a:xfrm>
          <a:noFill/>
          <a:ln w="28575">
            <a:solidFill>
              <a:srgbClr val="000000"/>
            </a:solidFill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3"/>
          <p:cNvSpPr txBox="1">
            <a:spLocks noChangeArrowheads="1"/>
          </p:cNvSpPr>
          <p:nvPr/>
        </p:nvSpPr>
        <p:spPr bwMode="auto">
          <a:xfrm>
            <a:off x="0" y="1362075"/>
            <a:ext cx="3478213" cy="435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r-Latn-CS" altLang="en-US" sz="2000">
                <a:latin typeface="Book Antiqua" pitchFamily="18" charset="0"/>
              </a:rPr>
              <a:t>Hiatus aorticus</a:t>
            </a:r>
          </a:p>
          <a:p>
            <a:r>
              <a:rPr lang="sr-Latn-CS" altLang="en-US" sz="2000">
                <a:latin typeface="Book Antiqua" pitchFamily="18" charset="0"/>
              </a:rPr>
              <a:t>   - aorta</a:t>
            </a:r>
            <a:br>
              <a:rPr lang="sr-Latn-CS" altLang="en-US" sz="2000">
                <a:latin typeface="Book Antiqua" pitchFamily="18" charset="0"/>
              </a:rPr>
            </a:br>
            <a:r>
              <a:rPr lang="sr-Latn-CS" altLang="en-US" sz="2000">
                <a:latin typeface="Book Antiqua" pitchFamily="18" charset="0"/>
              </a:rPr>
              <a:t>   - ductus thoracicus</a:t>
            </a:r>
          </a:p>
          <a:p>
            <a:r>
              <a:rPr lang="sr-Latn-CS" altLang="en-US" sz="2000">
                <a:latin typeface="Book Antiqua" pitchFamily="18" charset="0"/>
              </a:rPr>
              <a:t>   - v. azygos (</a:t>
            </a:r>
            <a:r>
              <a:rPr lang="sr-Cyrl-CS" altLang="en-US" sz="2000" b="1">
                <a:latin typeface="Book Antiqua" pitchFamily="18" charset="0"/>
              </a:rPr>
              <a:t>понекад</a:t>
            </a:r>
            <a:r>
              <a:rPr lang="sr-Latn-CS" altLang="en-US" sz="2000">
                <a:latin typeface="Book Antiqua" pitchFamily="18" charset="0"/>
              </a:rPr>
              <a:t>)</a:t>
            </a:r>
          </a:p>
          <a:p>
            <a:r>
              <a:rPr lang="sr-Latn-CS" altLang="en-US" sz="2000">
                <a:latin typeface="Book Antiqua" pitchFamily="18" charset="0"/>
              </a:rPr>
              <a:t>   - n. splanchnicus (</a:t>
            </a:r>
            <a:r>
              <a:rPr lang="sr-Cyrl-CS" altLang="en-US" sz="2000" b="1">
                <a:latin typeface="Book Antiqua" pitchFamily="18" charset="0"/>
              </a:rPr>
              <a:t>понекад</a:t>
            </a:r>
            <a:r>
              <a:rPr lang="sr-Latn-CS" altLang="en-US" sz="2000">
                <a:latin typeface="Book Antiqua" pitchFamily="18" charset="0"/>
              </a:rPr>
              <a:t>)</a:t>
            </a:r>
          </a:p>
          <a:p>
            <a:endParaRPr lang="sr-Latn-CS" altLang="en-US" sz="2000">
              <a:latin typeface="Book Antiqua" pitchFamily="18" charset="0"/>
            </a:endParaRPr>
          </a:p>
          <a:p>
            <a:r>
              <a:rPr lang="sr-Latn-CS" altLang="en-US" sz="2000">
                <a:latin typeface="Book Antiqua" pitchFamily="18" charset="0"/>
              </a:rPr>
              <a:t>Hiatus esophageus</a:t>
            </a:r>
          </a:p>
          <a:p>
            <a:r>
              <a:rPr lang="sr-Latn-CS" altLang="en-US" sz="2000">
                <a:latin typeface="Book Antiqua" pitchFamily="18" charset="0"/>
              </a:rPr>
              <a:t>   - esophageus</a:t>
            </a:r>
          </a:p>
          <a:p>
            <a:r>
              <a:rPr lang="sr-Latn-CS" altLang="en-US" sz="2000">
                <a:latin typeface="Book Antiqua" pitchFamily="18" charset="0"/>
              </a:rPr>
              <a:t>   - n. vagus sinister</a:t>
            </a:r>
            <a:br>
              <a:rPr lang="sr-Latn-CS" altLang="en-US" sz="2000">
                <a:latin typeface="Book Antiqua" pitchFamily="18" charset="0"/>
              </a:rPr>
            </a:br>
            <a:r>
              <a:rPr lang="sr-Latn-CS" altLang="en-US" sz="2000">
                <a:latin typeface="Book Antiqua" pitchFamily="18" charset="0"/>
              </a:rPr>
              <a:t>   - n. vagus dexter</a:t>
            </a:r>
          </a:p>
          <a:p>
            <a:endParaRPr lang="sr-Latn-CS" altLang="en-US" sz="2000">
              <a:latin typeface="Book Antiqua" pitchFamily="18" charset="0"/>
            </a:endParaRPr>
          </a:p>
          <a:p>
            <a:r>
              <a:rPr lang="sr-Latn-CS" altLang="en-US" sz="2000">
                <a:latin typeface="Book Antiqua" pitchFamily="18" charset="0"/>
              </a:rPr>
              <a:t>Foramen venae cavae</a:t>
            </a:r>
          </a:p>
          <a:p>
            <a:r>
              <a:rPr lang="sr-Latn-CS" altLang="en-US" sz="2000">
                <a:latin typeface="Book Antiqua" pitchFamily="18" charset="0"/>
              </a:rPr>
              <a:t>   - vena cava inferior</a:t>
            </a:r>
          </a:p>
          <a:p>
            <a:r>
              <a:rPr lang="sr-Latn-CS" altLang="en-US" sz="2000">
                <a:latin typeface="Book Antiqua" pitchFamily="18" charset="0"/>
              </a:rPr>
              <a:t>   - </a:t>
            </a:r>
            <a:r>
              <a:rPr lang="sr-Cyrl-CS" altLang="en-US" sz="2000">
                <a:latin typeface="Book Antiqua" pitchFamily="18" charset="0"/>
              </a:rPr>
              <a:t>гране</a:t>
            </a:r>
            <a:r>
              <a:rPr lang="sr-Latn-CS" altLang="en-US" sz="2000">
                <a:latin typeface="Book Antiqua" pitchFamily="18" charset="0"/>
              </a:rPr>
              <a:t> n. phrenicus dexter</a:t>
            </a:r>
          </a:p>
        </p:txBody>
      </p:sp>
      <p:pic>
        <p:nvPicPr>
          <p:cNvPr id="1945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2625" y="993775"/>
            <a:ext cx="4413250" cy="504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TextBox 6"/>
          <p:cNvSpPr txBox="1">
            <a:spLocks noChangeArrowheads="1"/>
          </p:cNvSpPr>
          <p:nvPr/>
        </p:nvSpPr>
        <p:spPr bwMode="auto">
          <a:xfrm>
            <a:off x="6143625" y="3571875"/>
            <a:ext cx="4841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r-Latn-CS" altLang="en-US" sz="2000">
                <a:solidFill>
                  <a:srgbClr val="000099"/>
                </a:solidFill>
              </a:rPr>
              <a:t>T8</a:t>
            </a:r>
          </a:p>
        </p:txBody>
      </p:sp>
      <p:sp>
        <p:nvSpPr>
          <p:cNvPr id="19461" name="TextBox 7"/>
          <p:cNvSpPr txBox="1">
            <a:spLocks noChangeArrowheads="1"/>
          </p:cNvSpPr>
          <p:nvPr/>
        </p:nvSpPr>
        <p:spPr bwMode="auto">
          <a:xfrm>
            <a:off x="6929438" y="3143250"/>
            <a:ext cx="6270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r-Latn-CS" altLang="en-US" sz="2000">
                <a:solidFill>
                  <a:srgbClr val="800000"/>
                </a:solidFill>
              </a:rPr>
              <a:t>T10</a:t>
            </a:r>
          </a:p>
        </p:txBody>
      </p:sp>
      <p:sp>
        <p:nvSpPr>
          <p:cNvPr id="19462" name="TextBox 8"/>
          <p:cNvSpPr txBox="1">
            <a:spLocks noChangeArrowheads="1"/>
          </p:cNvSpPr>
          <p:nvPr/>
        </p:nvSpPr>
        <p:spPr bwMode="auto">
          <a:xfrm>
            <a:off x="7000875" y="2643188"/>
            <a:ext cx="6270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r-Latn-CS" altLang="en-US" sz="2000">
                <a:solidFill>
                  <a:srgbClr val="FF0000"/>
                </a:solidFill>
              </a:rPr>
              <a:t>T12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 txBox="1">
            <a:spLocks noRot="1" noChangeArrowheads="1"/>
          </p:cNvSpPr>
          <p:nvPr/>
        </p:nvSpPr>
        <p:spPr bwMode="auto">
          <a:xfrm>
            <a:off x="539750" y="0"/>
            <a:ext cx="822960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sr-Cyrl-CS" altLang="en-US" sz="32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Book Antiqua" pitchFamily="18" charset="0"/>
              </a:rPr>
              <a:t>З</a:t>
            </a:r>
            <a:r>
              <a:rPr lang="sr-Cyrl-CS" altLang="en-US" sz="32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sym typeface="Book Antiqua" pitchFamily="18" charset="0"/>
              </a:rPr>
              <a:t>ид</a:t>
            </a:r>
            <a:r>
              <a:rPr lang="sr-Cyrl-CS" altLang="en-US" sz="32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ови</a:t>
            </a:r>
            <a:r>
              <a:rPr lang="sr-Latn-CS" altLang="en-US" sz="32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</a:t>
            </a:r>
            <a:r>
              <a:rPr lang="sr-Cyrl-CS" altLang="en-US" sz="32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трбушне</a:t>
            </a:r>
            <a:r>
              <a:rPr lang="sr-Latn-CS" altLang="en-US" sz="32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</a:t>
            </a:r>
            <a:r>
              <a:rPr lang="sr-Cyrl-CS" altLang="en-US" sz="32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дупље</a:t>
            </a:r>
            <a:endParaRPr lang="en-US" altLang="en-US" sz="32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sp>
        <p:nvSpPr>
          <p:cNvPr id="20483" name="Rectangle 3"/>
          <p:cNvSpPr txBox="1">
            <a:spLocks noChangeArrowheads="1"/>
          </p:cNvSpPr>
          <p:nvPr/>
        </p:nvSpPr>
        <p:spPr bwMode="auto">
          <a:xfrm>
            <a:off x="0" y="1052513"/>
            <a:ext cx="9144000" cy="580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6096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sr-Latn-CS" altLang="en-US" sz="24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1) </a:t>
            </a:r>
            <a:r>
              <a:rPr lang="sr-Cyrl-CS" altLang="en-US" sz="24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Предње – бочни зид</a:t>
            </a:r>
            <a:endParaRPr lang="sr-Latn-CS" altLang="en-US" sz="240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sr-Latn-CS" altLang="en-US" sz="24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2) </a:t>
            </a:r>
            <a:r>
              <a:rPr lang="sr-Cyrl-CS" altLang="en-US" sz="24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Задњи зид</a:t>
            </a:r>
            <a:endParaRPr lang="sr-Latn-CS" altLang="en-US" sz="240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endParaRPr lang="sr-Latn-CS" altLang="en-US" sz="240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endParaRPr lang="sr-Latn-CS" altLang="en-US" sz="240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sr-Latn-CS" altLang="en-US" sz="24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3) </a:t>
            </a:r>
            <a:r>
              <a:rPr lang="sr-Cyrl-CS" altLang="en-US" sz="24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Горњи зид</a:t>
            </a:r>
            <a:r>
              <a:rPr lang="sr-Latn-CS" altLang="en-US" sz="24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: </a:t>
            </a:r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sr-Latn-CS" altLang="en-US" sz="24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- diaphragma</a:t>
            </a:r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sr-Latn-CS" altLang="en-US" sz="24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4) </a:t>
            </a:r>
            <a:r>
              <a:rPr lang="sr-Cyrl-CS" altLang="en-US" sz="24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Доњи зид</a:t>
            </a:r>
            <a:r>
              <a:rPr lang="sr-Latn-CS" altLang="en-US" sz="24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: </a:t>
            </a:r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sr-Latn-CS" altLang="en-US" sz="24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     - fossa iliaca dextra et sinistra</a:t>
            </a:r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sr-Latn-CS" altLang="en-US" sz="24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- apertura pelvis superior</a:t>
            </a:r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AutoNum type="arabicParenR"/>
            </a:pPr>
            <a:endParaRPr lang="en-US" altLang="en-US" sz="320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0484" name="Picture 2" descr="0029a perit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 t="-694" b="4861"/>
          <a:stretch>
            <a:fillRect/>
          </a:stretch>
        </p:blipFill>
        <p:spPr bwMode="auto">
          <a:xfrm>
            <a:off x="5786438" y="3786188"/>
            <a:ext cx="2819400" cy="2892425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20485" name="Picture 7"/>
          <p:cNvPicPr>
            <a:picLocks noChangeAspect="1" noChangeArrowheads="1"/>
          </p:cNvPicPr>
          <p:nvPr/>
        </p:nvPicPr>
        <p:blipFill>
          <a:blip r:embed="rId3" cstate="print"/>
          <a:srcRect l="27148" t="10625" r="25977" b="5000"/>
          <a:stretch>
            <a:fillRect/>
          </a:stretch>
        </p:blipFill>
        <p:spPr bwMode="auto">
          <a:xfrm>
            <a:off x="5929313" y="785813"/>
            <a:ext cx="2571750" cy="289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-20638"/>
            <a:ext cx="8085138" cy="712788"/>
          </a:xfrm>
        </p:spPr>
        <p:txBody>
          <a:bodyPr/>
          <a:lstStyle/>
          <a:p>
            <a:r>
              <a:rPr lang="en-US" altLang="en-US" sz="2800" b="1">
                <a:solidFill>
                  <a:srgbClr val="0066FF"/>
                </a:solidFill>
                <a:latin typeface="Book Antiqua" pitchFamily="18" charset="0"/>
              </a:rPr>
              <a:t>МИШИЋИ </a:t>
            </a:r>
            <a:r>
              <a:rPr lang="en-GB" altLang="en-US" sz="2800" b="1">
                <a:solidFill>
                  <a:srgbClr val="0066FF"/>
                </a:solidFill>
                <a:latin typeface="Book Antiqua" pitchFamily="18" charset="0"/>
              </a:rPr>
              <a:t>- </a:t>
            </a:r>
            <a:r>
              <a:rPr lang="en-US" altLang="en-US" sz="2800" b="1">
                <a:solidFill>
                  <a:srgbClr val="0066FF"/>
                </a:solidFill>
                <a:latin typeface="Book Antiqua" pitchFamily="18" charset="0"/>
              </a:rPr>
              <a:t>Подела</a:t>
            </a:r>
            <a:endParaRPr lang="en-GB" altLang="en-US" sz="2800" b="1">
              <a:solidFill>
                <a:srgbClr val="0066FF"/>
              </a:solidFill>
              <a:latin typeface="Book Antiqua" pitchFamily="18" charset="0"/>
            </a:endParaRP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88" y="836613"/>
            <a:ext cx="9109075" cy="6021387"/>
          </a:xfrm>
        </p:spPr>
        <p:txBody>
          <a:bodyPr/>
          <a:lstStyle/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altLang="en-US" sz="1600" b="1">
                <a:latin typeface="Book Antiqua" pitchFamily="18" charset="0"/>
              </a:rPr>
              <a:t>* Скелетни или попречно пругасти мишићи: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endParaRPr lang="en-US" altLang="en-US" sz="1600" b="1">
              <a:latin typeface="Book Antiqua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altLang="en-US" sz="1600" b="1">
                <a:latin typeface="Book Antiqua" pitchFamily="18" charset="0"/>
              </a:rPr>
              <a:t>		а) према облику:		б) према начину пружања влакана: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altLang="en-US" sz="1600" b="1">
                <a:latin typeface="Book Antiqua" pitchFamily="18" charset="0"/>
              </a:rPr>
              <a:t>			- дуги			- паралелна влакна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altLang="en-US" sz="1600" b="1">
                <a:latin typeface="Book Antiqua" pitchFamily="18" charset="0"/>
              </a:rPr>
              <a:t>			- кратки 			- косо постављена влакна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altLang="en-US" sz="1600" b="1">
                <a:latin typeface="Book Antiqua" pitchFamily="18" charset="0"/>
              </a:rPr>
              <a:t>			- пљоснати		- кружно постављена влакна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altLang="en-US" sz="1600" b="1">
                <a:latin typeface="Book Antiqua" pitchFamily="18" charset="0"/>
              </a:rPr>
              <a:t>			- остали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endParaRPr lang="en-US" altLang="en-US" sz="1600" b="1">
              <a:latin typeface="Book Antiqua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altLang="en-US" sz="1600" b="1">
                <a:latin typeface="Book Antiqua" pitchFamily="18" charset="0"/>
              </a:rPr>
              <a:t>		в) према функцији:	г) преам положају: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altLang="en-US" sz="1600" b="1">
                <a:latin typeface="Book Antiqua" pitchFamily="18" charset="0"/>
              </a:rPr>
              <a:t>			- флексори		- површни	- предњи</a:t>
            </a:r>
            <a:br>
              <a:rPr lang="en-US" altLang="en-US" sz="1600" b="1">
                <a:latin typeface="Book Antiqua" pitchFamily="18" charset="0"/>
              </a:rPr>
            </a:br>
            <a:r>
              <a:rPr lang="en-US" altLang="en-US" sz="1600" b="1">
                <a:latin typeface="Book Antiqua" pitchFamily="18" charset="0"/>
              </a:rPr>
              <a:t>		- екстензори		- дубоки		- задњи</a:t>
            </a:r>
            <a:br>
              <a:rPr lang="en-US" altLang="en-US" sz="1600" b="1">
                <a:latin typeface="Book Antiqua" pitchFamily="18" charset="0"/>
              </a:rPr>
            </a:br>
            <a:r>
              <a:rPr lang="en-US" altLang="en-US" sz="1600" b="1">
                <a:latin typeface="Book Antiqua" pitchFamily="18" charset="0"/>
              </a:rPr>
              <a:t>		- абдуктори		- спољашњи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altLang="en-US" sz="1600" b="1">
                <a:latin typeface="Book Antiqua" pitchFamily="18" charset="0"/>
              </a:rPr>
              <a:t>			- ротатори		- унутрашњи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altLang="en-US" sz="1600" b="1">
                <a:latin typeface="Book Antiqua" pitchFamily="18" charset="0"/>
              </a:rPr>
              <a:t>			- пронатори		- горњи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altLang="en-US" sz="1600" b="1">
                <a:latin typeface="Book Antiqua" pitchFamily="18" charset="0"/>
              </a:rPr>
              <a:t>			- супинатори		- доњи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endParaRPr lang="en-US" altLang="en-US" sz="1600" b="1">
              <a:latin typeface="Book Antiqua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altLang="en-US" sz="1600" b="1">
                <a:latin typeface="Book Antiqua" pitchFamily="18" charset="0"/>
              </a:rPr>
              <a:t>	придодати: слузна кесица</a:t>
            </a:r>
            <a:r>
              <a:rPr lang="en-GB" altLang="en-US" sz="1600" b="1">
                <a:latin typeface="Book Antiqua" pitchFamily="18" charset="0"/>
              </a:rPr>
              <a:t> (bursa synovialis)</a:t>
            </a:r>
            <a:r>
              <a:rPr lang="en-US" altLang="en-US" sz="1600" b="1">
                <a:latin typeface="Book Antiqua" pitchFamily="18" charset="0"/>
              </a:rPr>
              <a:t>, тетивни омотачи и овајница (</a:t>
            </a:r>
            <a:r>
              <a:rPr lang="en-GB" altLang="en-US" sz="1600" b="1">
                <a:latin typeface="Book Antiqua" pitchFamily="18" charset="0"/>
              </a:rPr>
              <a:t>fascia)</a:t>
            </a:r>
            <a:endParaRPr lang="en-US" altLang="en-US" sz="1600" b="1">
              <a:latin typeface="Book Antiqua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endParaRPr lang="en-US" altLang="en-US" sz="1600" b="1">
              <a:latin typeface="Book Antiqua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altLang="en-US" sz="1600" b="1">
                <a:latin typeface="Book Antiqua" pitchFamily="18" charset="0"/>
              </a:rPr>
              <a:t>* Глатки мишићи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endParaRPr lang="en-US" altLang="en-US" sz="1600" b="1">
              <a:latin typeface="Book Antiqua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endParaRPr lang="en-US" altLang="en-US" sz="1600" b="1">
              <a:latin typeface="Book Antiqua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endParaRPr lang="en-US" altLang="en-US" sz="1600" b="1">
              <a:latin typeface="Book Antiqua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altLang="en-US" sz="1600" b="1">
                <a:latin typeface="Book Antiqua" pitchFamily="18" charset="0"/>
              </a:rPr>
              <a:t>* Срчани мишић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endParaRPr lang="sr-Latn-CS" altLang="en-US" sz="1600" b="1">
              <a:latin typeface="Book Antiqua" pitchFamily="18" charset="0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ChangeArrowheads="1"/>
          </p:cNvSpPr>
          <p:nvPr/>
        </p:nvSpPr>
        <p:spPr bwMode="auto">
          <a:xfrm>
            <a:off x="179388" y="285750"/>
            <a:ext cx="8786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sr-Cyrl-CS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МИШИЋИ</a:t>
            </a:r>
            <a:r>
              <a:rPr lang="sr-Latn-CS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</a:t>
            </a:r>
            <a:r>
              <a:rPr lang="sr-Cyrl-CS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ПРЕДЊЕ</a:t>
            </a:r>
            <a:r>
              <a:rPr lang="en-US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-БОЧНО</a:t>
            </a:r>
            <a:r>
              <a:rPr lang="sr-Cyrl-CS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Г</a:t>
            </a:r>
            <a:r>
              <a:rPr lang="sr-Latn-CS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</a:t>
            </a:r>
            <a:r>
              <a:rPr lang="sr-Cyrl-CS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ТРБУШНОГ</a:t>
            </a:r>
            <a:r>
              <a:rPr lang="sr-Latn-CS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</a:t>
            </a:r>
            <a:r>
              <a:rPr lang="sr-Cyrl-CS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ЗИДА</a:t>
            </a:r>
            <a:endParaRPr lang="sr-Latn-CS" altLang="en-US" sz="2400">
              <a:latin typeface="Book Antiqua" pitchFamily="18" charset="0"/>
            </a:endParaRPr>
          </a:p>
        </p:txBody>
      </p:sp>
      <p:sp>
        <p:nvSpPr>
          <p:cNvPr id="21507" name="TextBox 6"/>
          <p:cNvSpPr txBox="1">
            <a:spLocks noChangeArrowheads="1"/>
          </p:cNvSpPr>
          <p:nvPr/>
        </p:nvSpPr>
        <p:spPr bwMode="auto">
          <a:xfrm>
            <a:off x="0" y="923925"/>
            <a:ext cx="485775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r-Latn-CS" altLang="en-US" sz="2000" b="1">
                <a:latin typeface="Book Antiqua" pitchFamily="18" charset="0"/>
              </a:rPr>
              <a:t>m. rectus abdominis</a:t>
            </a:r>
          </a:p>
          <a:p>
            <a:r>
              <a:rPr lang="sr-Latn-CS" altLang="en-US" sz="2000" b="1">
                <a:latin typeface="Book Antiqua" pitchFamily="18" charset="0"/>
              </a:rPr>
              <a:t>m. obliquus externus abdominis</a:t>
            </a:r>
          </a:p>
          <a:p>
            <a:r>
              <a:rPr lang="sr-Latn-CS" altLang="en-US" sz="2000" b="1">
                <a:latin typeface="Book Antiqua" pitchFamily="18" charset="0"/>
              </a:rPr>
              <a:t>m. obliquus internus abdominis</a:t>
            </a:r>
          </a:p>
          <a:p>
            <a:r>
              <a:rPr lang="sr-Latn-CS" altLang="en-US" sz="2000" b="1">
                <a:latin typeface="Book Antiqua" pitchFamily="18" charset="0"/>
              </a:rPr>
              <a:t>m. transversus abdominis</a:t>
            </a:r>
          </a:p>
          <a:p>
            <a:r>
              <a:rPr lang="sr-Latn-CS" altLang="en-US" sz="2000" b="1">
                <a:latin typeface="Book Antiqua" pitchFamily="18" charset="0"/>
              </a:rPr>
              <a:t>m. pyramidalis</a:t>
            </a:r>
          </a:p>
          <a:p>
            <a:endParaRPr lang="sr-Latn-CS" altLang="en-US" sz="2000" b="1">
              <a:latin typeface="Book Antiqua" pitchFamily="18" charset="0"/>
            </a:endParaRPr>
          </a:p>
          <a:p>
            <a:r>
              <a:rPr lang="en-US" altLang="en-US" sz="1600">
                <a:latin typeface="Book Antiqua" pitchFamily="18" charset="0"/>
              </a:rPr>
              <a:t>* Апонеурозе </a:t>
            </a:r>
            <a:r>
              <a:rPr lang="sr-Latn-CS" altLang="en-US" sz="1600">
                <a:latin typeface="Book Antiqua" pitchFamily="18" charset="0"/>
              </a:rPr>
              <a:t>m. obliquus externus</a:t>
            </a:r>
            <a:r>
              <a:rPr lang="en-US" altLang="en-US" sz="1600">
                <a:latin typeface="Book Antiqua" pitchFamily="18" charset="0"/>
              </a:rPr>
              <a:t>,</a:t>
            </a:r>
            <a:br>
              <a:rPr lang="en-US" altLang="en-US" sz="1600">
                <a:latin typeface="Book Antiqua" pitchFamily="18" charset="0"/>
              </a:rPr>
            </a:br>
            <a:r>
              <a:rPr lang="sr-Latn-CS" altLang="en-US" sz="1600">
                <a:latin typeface="Book Antiqua" pitchFamily="18" charset="0"/>
              </a:rPr>
              <a:t>m. obliquus internus </a:t>
            </a:r>
            <a:r>
              <a:rPr lang="en-US" altLang="en-US" sz="1600">
                <a:latin typeface="Book Antiqua" pitchFamily="18" charset="0"/>
              </a:rPr>
              <a:t>и </a:t>
            </a:r>
            <a:r>
              <a:rPr lang="sr-Latn-CS" altLang="en-US" sz="1600">
                <a:latin typeface="Book Antiqua" pitchFamily="18" charset="0"/>
              </a:rPr>
              <a:t>m. transversus abdominis</a:t>
            </a:r>
          </a:p>
          <a:p>
            <a:r>
              <a:rPr lang="en-US" altLang="en-US" sz="1600">
                <a:latin typeface="Book Antiqua" pitchFamily="18" charset="0"/>
              </a:rPr>
              <a:t>граде омотач који обавија </a:t>
            </a:r>
            <a:r>
              <a:rPr lang="en-GB" altLang="en-US" sz="1600">
                <a:latin typeface="Book Antiqua" pitchFamily="18" charset="0"/>
              </a:rPr>
              <a:t>m. rectus abdominis </a:t>
            </a:r>
            <a:r>
              <a:rPr lang="en-US" altLang="en-US" sz="1600">
                <a:latin typeface="Book Antiqua" pitchFamily="18" charset="0"/>
              </a:rPr>
              <a:t>и </a:t>
            </a:r>
            <a:br>
              <a:rPr lang="en-US" altLang="en-US" sz="1600">
                <a:latin typeface="Book Antiqua" pitchFamily="18" charset="0"/>
              </a:rPr>
            </a:br>
            <a:r>
              <a:rPr lang="en-GB" altLang="en-US" sz="1600">
                <a:latin typeface="Book Antiqua" pitchFamily="18" charset="0"/>
              </a:rPr>
              <a:t>m. pyramidalis</a:t>
            </a:r>
            <a:br>
              <a:rPr lang="en-GB" altLang="en-US" sz="1600">
                <a:latin typeface="Book Antiqua" pitchFamily="18" charset="0"/>
              </a:rPr>
            </a:br>
            <a:r>
              <a:rPr lang="en-US" altLang="en-US" sz="1600">
                <a:latin typeface="Book Antiqua" pitchFamily="18" charset="0"/>
              </a:rPr>
              <a:t>* Спој левог и десног омотача дуж средње линије</a:t>
            </a:r>
            <a:br>
              <a:rPr lang="en-US" altLang="en-US" sz="1600">
                <a:latin typeface="Book Antiqua" pitchFamily="18" charset="0"/>
              </a:rPr>
            </a:br>
            <a:r>
              <a:rPr lang="en-US" altLang="en-US" sz="1600">
                <a:latin typeface="Book Antiqua" pitchFamily="18" charset="0"/>
              </a:rPr>
              <a:t> назива се бела линија (</a:t>
            </a:r>
            <a:r>
              <a:rPr lang="en-GB" altLang="en-US" sz="1600">
                <a:latin typeface="Book Antiqua" pitchFamily="18" charset="0"/>
              </a:rPr>
              <a:t>linea alba)</a:t>
            </a:r>
            <a:r>
              <a:rPr lang="sr-Latn-CS" altLang="en-US" sz="1600">
                <a:latin typeface="Book Antiqua" pitchFamily="18" charset="0"/>
              </a:rPr>
              <a:t/>
            </a:r>
            <a:br>
              <a:rPr lang="sr-Latn-CS" altLang="en-US" sz="1600">
                <a:latin typeface="Book Antiqua" pitchFamily="18" charset="0"/>
              </a:rPr>
            </a:br>
            <a:r>
              <a:rPr lang="sr-Latn-CS" altLang="en-US" sz="2000" b="1">
                <a:latin typeface="Book Antiqua" pitchFamily="18" charset="0"/>
              </a:rPr>
              <a:t/>
            </a:r>
            <a:br>
              <a:rPr lang="sr-Latn-CS" altLang="en-US" sz="2000" b="1">
                <a:latin typeface="Book Antiqua" pitchFamily="18" charset="0"/>
              </a:rPr>
            </a:br>
            <a:r>
              <a:rPr lang="en-US" altLang="en-US" sz="1600">
                <a:latin typeface="Book Antiqua" pitchFamily="18" charset="0"/>
              </a:rPr>
              <a:t>* врше прегибање, бочно савијање и</a:t>
            </a:r>
            <a:br>
              <a:rPr lang="en-US" altLang="en-US" sz="1600">
                <a:latin typeface="Book Antiqua" pitchFamily="18" charset="0"/>
              </a:rPr>
            </a:br>
            <a:r>
              <a:rPr lang="en-US" altLang="en-US" sz="1600">
                <a:latin typeface="Book Antiqua" pitchFamily="18" charset="0"/>
              </a:rPr>
              <a:t>   увртање трупа</a:t>
            </a:r>
            <a:br>
              <a:rPr lang="en-US" altLang="en-US" sz="1600">
                <a:latin typeface="Book Antiqua" pitchFamily="18" charset="0"/>
              </a:rPr>
            </a:br>
            <a:r>
              <a:rPr lang="en-US" altLang="en-US" sz="1600">
                <a:latin typeface="Book Antiqua" pitchFamily="18" charset="0"/>
              </a:rPr>
              <a:t>* својим тонусом делују на нормалан положај</a:t>
            </a:r>
            <a:br>
              <a:rPr lang="en-US" altLang="en-US" sz="1600">
                <a:latin typeface="Book Antiqua" pitchFamily="18" charset="0"/>
              </a:rPr>
            </a:br>
            <a:r>
              <a:rPr lang="en-US" altLang="en-US" sz="1600">
                <a:latin typeface="Book Antiqua" pitchFamily="18" charset="0"/>
              </a:rPr>
              <a:t>  органа трбушне дупље</a:t>
            </a:r>
            <a:br>
              <a:rPr lang="en-US" altLang="en-US" sz="1600">
                <a:latin typeface="Book Antiqua" pitchFamily="18" charset="0"/>
              </a:rPr>
            </a:br>
            <a:r>
              <a:rPr lang="en-US" altLang="en-US" sz="1600">
                <a:latin typeface="Book Antiqua" pitchFamily="18" charset="0"/>
              </a:rPr>
              <a:t>* својом контракцијом олакшавају пражњење</a:t>
            </a:r>
            <a:br>
              <a:rPr lang="en-US" altLang="en-US" sz="1600">
                <a:latin typeface="Book Antiqua" pitchFamily="18" charset="0"/>
              </a:rPr>
            </a:br>
            <a:r>
              <a:rPr lang="en-US" altLang="en-US" sz="1600">
                <a:latin typeface="Book Antiqua" pitchFamily="18" charset="0"/>
              </a:rPr>
              <a:t>  органа трбушне дупље</a:t>
            </a:r>
            <a:r>
              <a:rPr lang="sr-Latn-CS" altLang="en-US" sz="1600">
                <a:latin typeface="Book Antiqua" pitchFamily="18" charset="0"/>
              </a:rPr>
              <a:t/>
            </a:r>
            <a:br>
              <a:rPr lang="sr-Latn-CS" altLang="en-US" sz="1600">
                <a:latin typeface="Book Antiqua" pitchFamily="18" charset="0"/>
              </a:rPr>
            </a:br>
            <a:r>
              <a:rPr lang="en-US" altLang="en-US" sz="1600">
                <a:latin typeface="Book Antiqua" pitchFamily="18" charset="0"/>
              </a:rPr>
              <a:t>* инервишу их </a:t>
            </a:r>
            <a:r>
              <a:rPr lang="en-GB" altLang="en-US" sz="1600">
                <a:latin typeface="Book Antiqua" pitchFamily="18" charset="0"/>
              </a:rPr>
              <a:t>nn. intercostales</a:t>
            </a:r>
            <a:r>
              <a:rPr lang="en-US" altLang="en-US" sz="1600">
                <a:latin typeface="Book Antiqua" pitchFamily="18" charset="0"/>
              </a:rPr>
              <a:t> и предње гране</a:t>
            </a:r>
            <a:br>
              <a:rPr lang="en-US" altLang="en-US" sz="1600">
                <a:latin typeface="Book Antiqua" pitchFamily="18" charset="0"/>
              </a:rPr>
            </a:br>
            <a:r>
              <a:rPr lang="en-US" altLang="en-US" sz="1600">
                <a:latin typeface="Book Antiqua" pitchFamily="18" charset="0"/>
              </a:rPr>
              <a:t>  првих лумбалних кичмених живаца</a:t>
            </a:r>
            <a:endParaRPr lang="sr-Latn-CS" altLang="en-US"/>
          </a:p>
        </p:txBody>
      </p:sp>
      <p:pic>
        <p:nvPicPr>
          <p:cNvPr id="21508" name="Picture 6"/>
          <p:cNvPicPr>
            <a:picLocks noChangeAspect="1" noChangeArrowheads="1"/>
          </p:cNvPicPr>
          <p:nvPr/>
        </p:nvPicPr>
        <p:blipFill>
          <a:blip r:embed="rId2" cstate="print"/>
          <a:srcRect l="29883" t="12187" r="28516" b="7187"/>
          <a:stretch>
            <a:fillRect/>
          </a:stretch>
        </p:blipFill>
        <p:spPr bwMode="auto">
          <a:xfrm>
            <a:off x="4787900" y="981075"/>
            <a:ext cx="4311650" cy="522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500063" y="0"/>
            <a:ext cx="8229600" cy="654050"/>
          </a:xfrm>
        </p:spPr>
        <p:txBody>
          <a:bodyPr/>
          <a:lstStyle/>
          <a:p>
            <a:r>
              <a:rPr lang="en-US" altLang="en-US" sz="2400" b="1">
                <a:latin typeface="Book Antiqua" pitchFamily="18" charset="0"/>
              </a:rPr>
              <a:t>МИШИЋИ ЗАДЊЕГ ТРБУШНОГ ЗИДА</a:t>
            </a:r>
            <a:endParaRPr lang="en-GB" altLang="en-US" sz="2400" b="1">
              <a:latin typeface="Book Antiqua" pitchFamily="18" charset="0"/>
            </a:endParaRPr>
          </a:p>
        </p:txBody>
      </p:sp>
      <p:sp>
        <p:nvSpPr>
          <p:cNvPr id="22531" name="TextBox 5"/>
          <p:cNvSpPr txBox="1">
            <a:spLocks noChangeArrowheads="1"/>
          </p:cNvSpPr>
          <p:nvPr/>
        </p:nvSpPr>
        <p:spPr bwMode="auto">
          <a:xfrm>
            <a:off x="0" y="642938"/>
            <a:ext cx="6715125" cy="585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sr-Latn-CS" altLang="en-US" b="1">
              <a:solidFill>
                <a:schemeClr val="tx2"/>
              </a:solidFill>
              <a:latin typeface="Book Antiqua" pitchFamily="18" charset="0"/>
            </a:endParaRPr>
          </a:p>
          <a:p>
            <a:r>
              <a:rPr lang="sr-Cyrl-CS" altLang="en-US" b="1" i="1" u="sng">
                <a:solidFill>
                  <a:schemeClr val="tx2"/>
                </a:solidFill>
                <a:latin typeface="Book Antiqua" pitchFamily="18" charset="0"/>
              </a:rPr>
              <a:t>Унутрашња група</a:t>
            </a:r>
            <a:r>
              <a:rPr lang="sr-Latn-CS" altLang="en-US" b="1" i="1" u="sng">
                <a:solidFill>
                  <a:schemeClr val="tx2"/>
                </a:solidFill>
                <a:latin typeface="Book Antiqua" pitchFamily="18" charset="0"/>
              </a:rPr>
              <a:t>:</a:t>
            </a:r>
          </a:p>
          <a:p>
            <a:r>
              <a:rPr lang="sr-Latn-CS" altLang="en-US" b="1">
                <a:solidFill>
                  <a:schemeClr val="tx2"/>
                </a:solidFill>
                <a:latin typeface="Book Antiqua" pitchFamily="18" charset="0"/>
              </a:rPr>
              <a:t>m. erector spinae</a:t>
            </a:r>
          </a:p>
          <a:p>
            <a:endParaRPr lang="sr-Latn-CS" altLang="en-US" b="1">
              <a:solidFill>
                <a:schemeClr val="tx2"/>
              </a:solidFill>
              <a:latin typeface="Book Antiqua" pitchFamily="18" charset="0"/>
            </a:endParaRPr>
          </a:p>
          <a:p>
            <a:r>
              <a:rPr lang="sr-Cyrl-CS" altLang="en-US" b="1" i="1" u="sng">
                <a:solidFill>
                  <a:schemeClr val="tx2"/>
                </a:solidFill>
                <a:latin typeface="Book Antiqua" pitchFamily="18" charset="0"/>
              </a:rPr>
              <a:t>Спољашња група</a:t>
            </a:r>
            <a:r>
              <a:rPr lang="sr-Latn-CS" altLang="en-US" b="1" i="1" u="sng">
                <a:solidFill>
                  <a:schemeClr val="tx2"/>
                </a:solidFill>
                <a:latin typeface="Book Antiqua" pitchFamily="18" charset="0"/>
              </a:rPr>
              <a:t>:</a:t>
            </a:r>
            <a:br>
              <a:rPr lang="sr-Latn-CS" altLang="en-US" b="1" i="1" u="sng">
                <a:solidFill>
                  <a:schemeClr val="tx2"/>
                </a:solidFill>
                <a:latin typeface="Book Antiqua" pitchFamily="18" charset="0"/>
              </a:rPr>
            </a:br>
            <a:endParaRPr lang="sr-Latn-CS" altLang="en-US" b="1" i="1" u="sng">
              <a:solidFill>
                <a:schemeClr val="tx2"/>
              </a:solidFill>
              <a:latin typeface="Book Antiqua" pitchFamily="18" charset="0"/>
            </a:endParaRPr>
          </a:p>
          <a:p>
            <a:r>
              <a:rPr lang="sr-Cyrl-CS" altLang="en-US" b="1" i="1">
                <a:solidFill>
                  <a:schemeClr val="tx2"/>
                </a:solidFill>
                <a:latin typeface="Book Antiqua" pitchFamily="18" charset="0"/>
              </a:rPr>
              <a:t>Површински слој</a:t>
            </a:r>
            <a:r>
              <a:rPr lang="sr-Latn-CS" altLang="en-US" b="1" i="1">
                <a:solidFill>
                  <a:schemeClr val="tx2"/>
                </a:solidFill>
                <a:latin typeface="Book Antiqua" pitchFamily="18" charset="0"/>
              </a:rPr>
              <a:t>:</a:t>
            </a:r>
            <a:endParaRPr lang="sr-Latn-CS" altLang="en-US" b="1">
              <a:solidFill>
                <a:schemeClr val="tx2"/>
              </a:solidFill>
              <a:latin typeface="Book Antiqua" pitchFamily="18" charset="0"/>
            </a:endParaRPr>
          </a:p>
          <a:p>
            <a:r>
              <a:rPr lang="sr-Latn-CS" altLang="en-US" b="1">
                <a:solidFill>
                  <a:schemeClr val="tx2"/>
                </a:solidFill>
                <a:latin typeface="Book Antiqua" pitchFamily="18" charset="0"/>
              </a:rPr>
              <a:t>m. latissimus dorsi</a:t>
            </a:r>
          </a:p>
          <a:p>
            <a:r>
              <a:rPr lang="sr-Latn-CS" altLang="en-US" b="1">
                <a:solidFill>
                  <a:schemeClr val="tx2"/>
                </a:solidFill>
                <a:latin typeface="Book Antiqua" pitchFamily="18" charset="0"/>
              </a:rPr>
              <a:t>m. obliquus externus abdominis</a:t>
            </a:r>
            <a:br>
              <a:rPr lang="sr-Latn-CS" altLang="en-US" b="1">
                <a:solidFill>
                  <a:schemeClr val="tx2"/>
                </a:solidFill>
                <a:latin typeface="Book Antiqua" pitchFamily="18" charset="0"/>
              </a:rPr>
            </a:br>
            <a:endParaRPr lang="sr-Latn-CS" altLang="en-US" b="1">
              <a:solidFill>
                <a:schemeClr val="tx2"/>
              </a:solidFill>
              <a:latin typeface="Book Antiqua" pitchFamily="18" charset="0"/>
            </a:endParaRPr>
          </a:p>
          <a:p>
            <a:r>
              <a:rPr lang="sr-Cyrl-CS" altLang="en-US" b="1" i="1">
                <a:solidFill>
                  <a:schemeClr val="tx2"/>
                </a:solidFill>
                <a:latin typeface="Book Antiqua" pitchFamily="18" charset="0"/>
              </a:rPr>
              <a:t>Други слој</a:t>
            </a:r>
            <a:r>
              <a:rPr lang="sr-Latn-CS" altLang="en-US" b="1" i="1">
                <a:solidFill>
                  <a:schemeClr val="tx2"/>
                </a:solidFill>
                <a:latin typeface="Book Antiqua" pitchFamily="18" charset="0"/>
              </a:rPr>
              <a:t>:</a:t>
            </a:r>
          </a:p>
          <a:p>
            <a:r>
              <a:rPr lang="sr-Latn-CS" altLang="en-US" b="1">
                <a:solidFill>
                  <a:schemeClr val="tx2"/>
                </a:solidFill>
                <a:latin typeface="Book Antiqua" pitchFamily="18" charset="0"/>
              </a:rPr>
              <a:t>m. serratus posterior inferior</a:t>
            </a:r>
          </a:p>
          <a:p>
            <a:r>
              <a:rPr lang="sr-Latn-CS" altLang="en-US" b="1">
                <a:solidFill>
                  <a:schemeClr val="tx2"/>
                </a:solidFill>
                <a:latin typeface="Book Antiqua" pitchFamily="18" charset="0"/>
              </a:rPr>
              <a:t>m. obliquus internus abdominis</a:t>
            </a:r>
            <a:br>
              <a:rPr lang="sr-Latn-CS" altLang="en-US" b="1">
                <a:solidFill>
                  <a:schemeClr val="tx2"/>
                </a:solidFill>
                <a:latin typeface="Book Antiqua" pitchFamily="18" charset="0"/>
              </a:rPr>
            </a:br>
            <a:endParaRPr lang="sr-Latn-CS" altLang="en-US" b="1">
              <a:solidFill>
                <a:schemeClr val="tx2"/>
              </a:solidFill>
              <a:latin typeface="Book Antiqua" pitchFamily="18" charset="0"/>
            </a:endParaRPr>
          </a:p>
          <a:p>
            <a:r>
              <a:rPr lang="sr-Cyrl-CS" altLang="en-US" b="1" i="1">
                <a:solidFill>
                  <a:schemeClr val="tx2"/>
                </a:solidFill>
                <a:latin typeface="Book Antiqua" pitchFamily="18" charset="0"/>
              </a:rPr>
              <a:t>Трећи слој</a:t>
            </a:r>
            <a:r>
              <a:rPr lang="sr-Latn-CS" altLang="en-US" b="1" i="1">
                <a:solidFill>
                  <a:schemeClr val="tx2"/>
                </a:solidFill>
                <a:latin typeface="Book Antiqua" pitchFamily="18" charset="0"/>
              </a:rPr>
              <a:t>:</a:t>
            </a:r>
          </a:p>
          <a:p>
            <a:r>
              <a:rPr lang="sr-Latn-CS" altLang="en-US" b="1">
                <a:solidFill>
                  <a:schemeClr val="tx2"/>
                </a:solidFill>
                <a:latin typeface="Book Antiqua" pitchFamily="18" charset="0"/>
              </a:rPr>
              <a:t>m. transversus abdominis</a:t>
            </a:r>
            <a:br>
              <a:rPr lang="sr-Latn-CS" altLang="en-US" b="1">
                <a:solidFill>
                  <a:schemeClr val="tx2"/>
                </a:solidFill>
                <a:latin typeface="Book Antiqua" pitchFamily="18" charset="0"/>
              </a:rPr>
            </a:br>
            <a:endParaRPr lang="sr-Latn-CS" altLang="en-US" b="1">
              <a:solidFill>
                <a:schemeClr val="tx2"/>
              </a:solidFill>
              <a:latin typeface="Book Antiqua" pitchFamily="18" charset="0"/>
            </a:endParaRPr>
          </a:p>
          <a:p>
            <a:r>
              <a:rPr lang="sr-Cyrl-CS" altLang="en-US" b="1" i="1">
                <a:solidFill>
                  <a:schemeClr val="tx2"/>
                </a:solidFill>
                <a:latin typeface="Book Antiqua" pitchFamily="18" charset="0"/>
              </a:rPr>
              <a:t>Четврти слој</a:t>
            </a:r>
            <a:r>
              <a:rPr lang="sr-Latn-CS" altLang="en-US" b="1" i="1">
                <a:solidFill>
                  <a:schemeClr val="tx2"/>
                </a:solidFill>
                <a:latin typeface="Book Antiqua" pitchFamily="18" charset="0"/>
              </a:rPr>
              <a:t>:</a:t>
            </a:r>
          </a:p>
          <a:p>
            <a:r>
              <a:rPr lang="sr-Latn-CS" altLang="en-US" b="1">
                <a:solidFill>
                  <a:schemeClr val="tx2"/>
                </a:solidFill>
                <a:latin typeface="Book Antiqua" pitchFamily="18" charset="0"/>
              </a:rPr>
              <a:t>m. quadratus lumborum</a:t>
            </a:r>
          </a:p>
          <a:p>
            <a:r>
              <a:rPr lang="sr-Latn-CS" altLang="en-US" b="1">
                <a:solidFill>
                  <a:schemeClr val="tx2"/>
                </a:solidFill>
                <a:latin typeface="Book Antiqua" pitchFamily="18" charset="0"/>
              </a:rPr>
              <a:t>m. psoas major</a:t>
            </a:r>
          </a:p>
          <a:p>
            <a:r>
              <a:rPr lang="sr-Latn-CS" altLang="en-US" b="1">
                <a:solidFill>
                  <a:schemeClr val="tx2"/>
                </a:solidFill>
                <a:latin typeface="Book Antiqua" pitchFamily="18" charset="0"/>
              </a:rPr>
              <a:t>mm. intertransversarii lumborum</a:t>
            </a:r>
            <a:endParaRPr lang="sr-Latn-CS" altLang="en-US">
              <a:solidFill>
                <a:schemeClr val="tx2"/>
              </a:solidFill>
              <a:latin typeface="Book Antiqua" pitchFamily="18" charset="0"/>
            </a:endParaRPr>
          </a:p>
        </p:txBody>
      </p:sp>
      <p:pic>
        <p:nvPicPr>
          <p:cNvPr id="22532" name="Picture 6"/>
          <p:cNvPicPr>
            <a:picLocks noChangeAspect="1" noChangeArrowheads="1"/>
          </p:cNvPicPr>
          <p:nvPr/>
        </p:nvPicPr>
        <p:blipFill>
          <a:blip r:embed="rId2" cstate="print"/>
          <a:srcRect l="29492" t="41562" r="29492" b="12500"/>
          <a:stretch>
            <a:fillRect/>
          </a:stretch>
        </p:blipFill>
        <p:spPr bwMode="auto">
          <a:xfrm>
            <a:off x="4392613" y="1500188"/>
            <a:ext cx="4751387" cy="332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/>
        </p:nvSpPr>
        <p:spPr bwMode="auto">
          <a:xfrm>
            <a:off x="466725" y="117475"/>
            <a:ext cx="82296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buFontTx/>
              <a:buNone/>
            </a:pPr>
            <a:r>
              <a:rPr lang="sr-Cyrl-CS" altLang="en-US" sz="2400">
                <a:solidFill>
                  <a:srgbClr val="99CC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МИШИЋИ </a:t>
            </a:r>
            <a:r>
              <a:rPr lang="en-US" altLang="en-US" sz="2400">
                <a:solidFill>
                  <a:srgbClr val="99CC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ЛЕЂА</a:t>
            </a:r>
          </a:p>
        </p:txBody>
      </p:sp>
      <p:sp>
        <p:nvSpPr>
          <p:cNvPr id="23555" name="Rectangle 6"/>
          <p:cNvSpPr>
            <a:spLocks noGrp="1" noChangeArrowheads="1"/>
          </p:cNvSpPr>
          <p:nvPr/>
        </p:nvSpPr>
        <p:spPr bwMode="auto">
          <a:xfrm>
            <a:off x="179388" y="765175"/>
            <a:ext cx="8856662" cy="597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sr-Cyrl-CS" altLang="en-US" b="1">
                <a:latin typeface="Book Antiqua" pitchFamily="18" charset="0"/>
              </a:rPr>
              <a:t>Површинска група</a:t>
            </a:r>
            <a:r>
              <a:rPr lang="sr-Latn-CS" altLang="en-US" b="1">
                <a:latin typeface="Book Antiqua" pitchFamily="18" charset="0"/>
              </a:rPr>
              <a:t>: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endParaRPr lang="sr-Latn-CS" altLang="en-US" sz="1000" b="1">
              <a:latin typeface="Book Antiqua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US" altLang="en-US" sz="1600">
                <a:latin typeface="Book Antiqua" pitchFamily="18" charset="0"/>
              </a:rPr>
              <a:t>- полазе са ртних наставка кичмених пршљенова и пружају се према костима раменог </a:t>
            </a:r>
            <a:br>
              <a:rPr lang="en-US" altLang="en-US" sz="1600">
                <a:latin typeface="Book Antiqua" pitchFamily="18" charset="0"/>
              </a:rPr>
            </a:br>
            <a:r>
              <a:rPr lang="en-US" altLang="en-US" sz="1600">
                <a:latin typeface="Book Antiqua" pitchFamily="18" charset="0"/>
              </a:rPr>
              <a:t>појаса или ка задњим деловима ребара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US" altLang="en-US" sz="1600">
                <a:latin typeface="Book Antiqua" pitchFamily="18" charset="0"/>
              </a:rPr>
              <a:t>- део су задњег зида грудног лоша, задње стране врата, слабинског дела трупа, као и</a:t>
            </a:r>
            <a:br>
              <a:rPr lang="en-US" altLang="en-US" sz="1600">
                <a:latin typeface="Book Antiqua" pitchFamily="18" charset="0"/>
              </a:rPr>
            </a:br>
            <a:r>
              <a:rPr lang="en-US" altLang="en-US" sz="1600">
                <a:latin typeface="Book Antiqua" pitchFamily="18" charset="0"/>
              </a:rPr>
              <a:t> горњих екстремитета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endParaRPr lang="sr-Latn-CS" altLang="en-US" sz="1000">
              <a:latin typeface="Book Antiqua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sr-Latn-CS" altLang="en-US" i="1">
                <a:latin typeface="Book Antiqua" pitchFamily="18" charset="0"/>
              </a:rPr>
              <a:t>    </a:t>
            </a:r>
            <a:r>
              <a:rPr lang="sr-Latn-CS" altLang="en-US" b="1">
                <a:latin typeface="Book Antiqua" pitchFamily="18" charset="0"/>
              </a:rPr>
              <a:t> m. trapezius</a:t>
            </a:r>
            <a:r>
              <a:rPr lang="en-US" altLang="en-US" b="1">
                <a:latin typeface="Book Antiqua" pitchFamily="18" charset="0"/>
              </a:rPr>
              <a:t>			</a:t>
            </a:r>
            <a:r>
              <a:rPr lang="sr-Latn-CS" altLang="en-US" b="1">
                <a:latin typeface="Book Antiqua" pitchFamily="18" charset="0"/>
              </a:rPr>
              <a:t>m. levator scapulae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sr-Latn-CS" altLang="en-US" b="1">
                <a:latin typeface="Book Antiqua" pitchFamily="18" charset="0"/>
              </a:rPr>
              <a:t>     m. latisimus dorsi</a:t>
            </a:r>
            <a:r>
              <a:rPr lang="en-US" altLang="en-US" b="1">
                <a:latin typeface="Book Antiqua" pitchFamily="18" charset="0"/>
              </a:rPr>
              <a:t>		</a:t>
            </a:r>
            <a:r>
              <a:rPr lang="sr-Latn-CS" altLang="en-US" b="1">
                <a:latin typeface="Book Antiqua" pitchFamily="18" charset="0"/>
              </a:rPr>
              <a:t>m. serratus posterior superior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sr-Latn-CS" altLang="en-US" b="1">
                <a:latin typeface="Book Antiqua" pitchFamily="18" charset="0"/>
              </a:rPr>
              <a:t>     m. rhomboideus</a:t>
            </a:r>
            <a:r>
              <a:rPr lang="en-US" altLang="en-US" b="1">
                <a:latin typeface="Book Antiqua" pitchFamily="18" charset="0"/>
              </a:rPr>
              <a:t>		</a:t>
            </a:r>
            <a:r>
              <a:rPr lang="sr-Latn-CS" altLang="en-US" b="1">
                <a:latin typeface="Book Antiqua" pitchFamily="18" charset="0"/>
              </a:rPr>
              <a:t>m. serratus posterior inferior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endParaRPr lang="sr-Latn-CS" altLang="en-US" b="1">
              <a:latin typeface="Book Antiqua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sr-Cyrl-CS" altLang="en-US" b="1">
                <a:latin typeface="Book Antiqua" pitchFamily="18" charset="0"/>
              </a:rPr>
              <a:t>Дубока група</a:t>
            </a:r>
            <a:r>
              <a:rPr lang="sr-Latn-CS" altLang="en-US" b="1">
                <a:latin typeface="Book Antiqua" pitchFamily="18" charset="0"/>
              </a:rPr>
              <a:t>: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US" altLang="en-US" sz="1600">
                <a:latin typeface="Book Antiqua" pitchFamily="18" charset="0"/>
              </a:rPr>
              <a:t>- пружају се лево и десно дуж кичменог стуба, уз ртне наставке скоро свих</a:t>
            </a:r>
            <a:br>
              <a:rPr lang="en-US" altLang="en-US" sz="1600">
                <a:latin typeface="Book Antiqua" pitchFamily="18" charset="0"/>
              </a:rPr>
            </a:br>
            <a:r>
              <a:rPr lang="en-US" altLang="en-US" sz="1600">
                <a:latin typeface="Book Antiqua" pitchFamily="18" charset="0"/>
              </a:rPr>
              <a:t>кичмених пршљенова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endParaRPr lang="sr-Latn-CS" altLang="en-US" sz="1000" b="1">
              <a:latin typeface="Book Antiqua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US" altLang="en-US" b="1">
                <a:latin typeface="Book Antiqua" pitchFamily="18" charset="0"/>
              </a:rPr>
              <a:t>	</a:t>
            </a:r>
            <a:r>
              <a:rPr lang="sr-Latn-CS" altLang="en-US" b="1">
                <a:latin typeface="Book Antiqua" pitchFamily="18" charset="0"/>
              </a:rPr>
              <a:t>* </a:t>
            </a:r>
            <a:r>
              <a:rPr lang="sr-Cyrl-CS" altLang="en-US" i="1">
                <a:latin typeface="Book Antiqua" pitchFamily="18" charset="0"/>
              </a:rPr>
              <a:t>Површински слој</a:t>
            </a:r>
            <a:r>
              <a:rPr lang="en-US" altLang="en-US" i="1">
                <a:latin typeface="Book Antiqua" pitchFamily="18" charset="0"/>
              </a:rPr>
              <a:t>		</a:t>
            </a:r>
            <a:r>
              <a:rPr lang="sr-Latn-CS" altLang="en-US" b="1">
                <a:latin typeface="Book Antiqua" pitchFamily="18" charset="0"/>
              </a:rPr>
              <a:t>* </a:t>
            </a:r>
            <a:r>
              <a:rPr lang="en-US" altLang="en-US" i="1">
                <a:latin typeface="Book Antiqua" pitchFamily="18" charset="0"/>
              </a:rPr>
              <a:t>Дубоки</a:t>
            </a:r>
            <a:r>
              <a:rPr lang="sr-Cyrl-CS" altLang="en-US" i="1">
                <a:latin typeface="Book Antiqua" pitchFamily="18" charset="0"/>
              </a:rPr>
              <a:t> слој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endParaRPr lang="sr-Latn-CS" altLang="en-US" i="1">
              <a:latin typeface="Book Antiqua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sr-Latn-CS" altLang="en-US" i="1">
                <a:latin typeface="Book Antiqua" pitchFamily="18" charset="0"/>
              </a:rPr>
              <a:t>  </a:t>
            </a:r>
            <a:r>
              <a:rPr lang="en-US" altLang="en-US" i="1">
                <a:latin typeface="Book Antiqua" pitchFamily="18" charset="0"/>
              </a:rPr>
              <a:t>		</a:t>
            </a:r>
            <a:r>
              <a:rPr lang="sr-Latn-CS" altLang="en-US" i="1">
                <a:latin typeface="Book Antiqua" pitchFamily="18" charset="0"/>
              </a:rPr>
              <a:t> </a:t>
            </a:r>
            <a:r>
              <a:rPr lang="sr-Latn-CS" altLang="en-US" b="1">
                <a:latin typeface="Book Antiqua" pitchFamily="18" charset="0"/>
              </a:rPr>
              <a:t>m. erector spine</a:t>
            </a:r>
            <a:r>
              <a:rPr lang="en-US" altLang="en-US" b="1">
                <a:latin typeface="Book Antiqua" pitchFamily="18" charset="0"/>
              </a:rPr>
              <a:t>			кратки мишићи разапети између</a:t>
            </a:r>
            <a:br>
              <a:rPr lang="en-US" altLang="en-US" b="1">
                <a:latin typeface="Book Antiqua" pitchFamily="18" charset="0"/>
              </a:rPr>
            </a:br>
            <a:r>
              <a:rPr lang="en-US" altLang="en-US" b="1">
                <a:latin typeface="Book Antiqua" pitchFamily="18" charset="0"/>
              </a:rPr>
              <a:t>					 наставака суседних пршљенова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endParaRPr lang="sr-Latn-CS" altLang="en-US" b="1">
              <a:latin typeface="Book Antiqua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US" altLang="en-US" sz="1600">
                <a:latin typeface="Book Antiqua" pitchFamily="18" charset="0"/>
              </a:rPr>
              <a:t>* Дубоки мишићи леђа својим тонусом обезбеђују нормалну закривљеност и стабилност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US" altLang="en-US" sz="1600">
                <a:latin typeface="Book Antiqua" pitchFamily="18" charset="0"/>
              </a:rPr>
              <a:t>  кичменог стуба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US" altLang="en-US" sz="1600">
                <a:latin typeface="Book Antiqua" pitchFamily="18" charset="0"/>
              </a:rPr>
              <a:t>* При обостраном дејсву врше опружање (е</a:t>
            </a:r>
            <a:r>
              <a:rPr lang="en-GB" altLang="en-US" sz="1600">
                <a:latin typeface="Book Antiqua" pitchFamily="18" charset="0"/>
              </a:rPr>
              <a:t>xtensio), a</a:t>
            </a:r>
            <a:r>
              <a:rPr lang="en-US" altLang="en-US" sz="1600">
                <a:latin typeface="Book Antiqua" pitchFamily="18" charset="0"/>
              </a:rPr>
              <a:t> при једностраном дејству бочно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US" altLang="en-US" sz="1600">
                <a:latin typeface="Book Antiqua" pitchFamily="18" charset="0"/>
              </a:rPr>
              <a:t> прегибају </a:t>
            </a:r>
            <a:r>
              <a:rPr lang="en-GB" altLang="en-US" sz="1600">
                <a:latin typeface="Book Antiqua" pitchFamily="18" charset="0"/>
              </a:rPr>
              <a:t>(lateroflexio) </a:t>
            </a:r>
            <a:r>
              <a:rPr lang="en-US" altLang="en-US" sz="1600">
                <a:latin typeface="Book Antiqua" pitchFamily="18" charset="0"/>
              </a:rPr>
              <a:t>кичмени стуб или га уврћу око вертикалне осовине </a:t>
            </a:r>
            <a:r>
              <a:rPr lang="en-GB" altLang="en-US" sz="1600">
                <a:latin typeface="Book Antiqua" pitchFamily="18" charset="0"/>
              </a:rPr>
              <a:t>(torsio)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US" altLang="en-US" sz="1600">
                <a:latin typeface="Book Antiqua" pitchFamily="18" charset="0"/>
              </a:rPr>
              <a:t>* Инервација потиче од задњих грана кичмених живаца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tmFilter="0,0; .5, 1; 1, 1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tmFilter="0,0; .5, 1; 1, 1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5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5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5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5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tmFilter="0,0; .5, 1; 1, 1"/>
                                        <p:tgtEl>
                                          <p:spTgt spid="235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5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5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5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5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tmFilter="0,0; .5, 1; 1, 1"/>
                                        <p:tgtEl>
                                          <p:spTgt spid="235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355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355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355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355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3555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3555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3555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975" y="549275"/>
            <a:ext cx="4767263" cy="5473700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  <p:pic>
        <p:nvPicPr>
          <p:cNvPr id="2457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7600" y="354013"/>
            <a:ext cx="4041775" cy="6096000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2133600"/>
            <a:ext cx="8229600" cy="1143000"/>
          </a:xfrm>
        </p:spPr>
        <p:txBody>
          <a:bodyPr/>
          <a:lstStyle/>
          <a:p>
            <a:r>
              <a:rPr lang="sr-Cyrl-CS" altLang="en-US"/>
              <a:t>МИШИЋИ РУКЕ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00063" y="0"/>
            <a:ext cx="3929062" cy="503238"/>
          </a:xfrm>
        </p:spPr>
        <p:txBody>
          <a:bodyPr/>
          <a:lstStyle/>
          <a:p>
            <a:r>
              <a:rPr lang="sr-Cyrl-CS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МИШИЋИ</a:t>
            </a:r>
            <a:r>
              <a:rPr lang="sr-Latn-CS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</a:t>
            </a:r>
            <a:r>
              <a:rPr lang="sr-Cyrl-CS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РАМЕНА</a:t>
            </a:r>
            <a:endParaRPr lang="en-US" altLang="en-US" sz="24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07950" y="520700"/>
            <a:ext cx="4400550" cy="629285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sr-Cyrl-CS" altLang="en-US" sz="1600" b="1" i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ПРЕДЊА ГРУПА</a:t>
            </a:r>
            <a:r>
              <a:rPr lang="sr-Latn-CS" altLang="en-US" sz="1600" b="1" i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: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   - m. pectoralis major</a:t>
            </a:r>
            <a:br>
              <a:rPr lang="sr-Latn-C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r>
              <a:rPr lang="en-US" altLang="en-US" sz="1200">
                <a:solidFill>
                  <a:schemeClr val="tx2"/>
                </a:solidFill>
                <a:latin typeface="Book Antiqua" pitchFamily="18" charset="0"/>
              </a:rPr>
              <a:t>* инервација: </a:t>
            </a:r>
            <a:r>
              <a:rPr lang="en-GB" altLang="en-US" sz="1200">
                <a:solidFill>
                  <a:schemeClr val="tx2"/>
                </a:solidFill>
                <a:latin typeface="Book Antiqua" pitchFamily="18" charset="0"/>
              </a:rPr>
              <a:t>nn. pectorales lateraes et mediales</a:t>
            </a:r>
            <a:endParaRPr lang="en-US" altLang="en-US" sz="1200">
              <a:solidFill>
                <a:schemeClr val="tx2"/>
              </a:solidFill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   - m. pectoralis minor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GB" altLang="en-US" sz="12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</a:t>
            </a:r>
            <a:r>
              <a:rPr lang="en-US" altLang="en-US" sz="1200">
                <a:solidFill>
                  <a:schemeClr val="tx2"/>
                </a:solidFill>
                <a:latin typeface="Book Antiqua" pitchFamily="18" charset="0"/>
              </a:rPr>
              <a:t>* инервација: </a:t>
            </a:r>
            <a:r>
              <a:rPr lang="en-GB" altLang="en-US" sz="1200">
                <a:solidFill>
                  <a:schemeClr val="tx2"/>
                </a:solidFill>
                <a:latin typeface="Book Antiqua" pitchFamily="18" charset="0"/>
              </a:rPr>
              <a:t>nn. pectorales mediales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   - m. subclavius</a:t>
            </a:r>
            <a:endParaRPr lang="sr-Latn-CS" altLang="en-US" sz="12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GB" altLang="en-US" sz="12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</a:t>
            </a:r>
            <a:r>
              <a:rPr lang="en-US" altLang="en-US" sz="1200">
                <a:solidFill>
                  <a:schemeClr val="tx2"/>
                </a:solidFill>
                <a:latin typeface="Book Antiqua" pitchFamily="18" charset="0"/>
              </a:rPr>
              <a:t>* инервација: </a:t>
            </a:r>
            <a:r>
              <a:rPr lang="en-GB" altLang="en-US" sz="1200">
                <a:solidFill>
                  <a:schemeClr val="tx2"/>
                </a:solidFill>
                <a:latin typeface="Book Antiqua" pitchFamily="18" charset="0"/>
              </a:rPr>
              <a:t>n. subclavius</a:t>
            </a:r>
          </a:p>
          <a:p>
            <a:pPr>
              <a:lnSpc>
                <a:spcPct val="80000"/>
              </a:lnSpc>
              <a:buFontTx/>
              <a:buNone/>
            </a:pPr>
            <a:endParaRPr lang="sr-Latn-CS" altLang="en-US" sz="16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Cyrl-CS" altLang="en-US" sz="1600" b="1" i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ЗАДЊА ГРУПА</a:t>
            </a:r>
            <a:r>
              <a:rPr lang="sr-Latn-CS" altLang="en-US" sz="1600" b="1" i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: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    - m. subscapularis</a:t>
            </a:r>
            <a:endParaRPr lang="sr-Latn-CS" altLang="en-US" sz="12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GB" altLang="en-US" sz="12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</a:t>
            </a:r>
            <a:r>
              <a:rPr lang="en-US" altLang="en-US" sz="1200">
                <a:solidFill>
                  <a:schemeClr val="tx2"/>
                </a:solidFill>
                <a:latin typeface="Book Antiqua" pitchFamily="18" charset="0"/>
              </a:rPr>
              <a:t>* инервација: </a:t>
            </a:r>
            <a:r>
              <a:rPr lang="en-GB" altLang="en-US" sz="1200">
                <a:solidFill>
                  <a:schemeClr val="tx2"/>
                </a:solidFill>
                <a:latin typeface="Book Antiqua" pitchFamily="18" charset="0"/>
              </a:rPr>
              <a:t>n. subscapularis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   - m. supraspinatus</a:t>
            </a:r>
            <a:endParaRPr lang="sr-Latn-CS" altLang="en-US" sz="12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GB" altLang="en-US" sz="12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</a:t>
            </a:r>
            <a:r>
              <a:rPr lang="en-US" altLang="en-US" sz="1200">
                <a:solidFill>
                  <a:schemeClr val="tx2"/>
                </a:solidFill>
                <a:latin typeface="Book Antiqua" pitchFamily="18" charset="0"/>
              </a:rPr>
              <a:t>* инервација: </a:t>
            </a:r>
            <a:r>
              <a:rPr lang="en-GB" altLang="en-US" sz="1200">
                <a:solidFill>
                  <a:schemeClr val="tx2"/>
                </a:solidFill>
                <a:latin typeface="Book Antiqua" pitchFamily="18" charset="0"/>
              </a:rPr>
              <a:t>n. suprascapularis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    - m. infraspinatus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GB" altLang="en-US" sz="12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</a:t>
            </a:r>
            <a:r>
              <a:rPr lang="en-US" altLang="en-US" sz="1200">
                <a:solidFill>
                  <a:schemeClr val="tx2"/>
                </a:solidFill>
                <a:latin typeface="Book Antiqua" pitchFamily="18" charset="0"/>
              </a:rPr>
              <a:t>* инервација: </a:t>
            </a:r>
            <a:r>
              <a:rPr lang="en-GB" altLang="en-US" sz="1200">
                <a:solidFill>
                  <a:schemeClr val="tx2"/>
                </a:solidFill>
                <a:latin typeface="Book Antiqua" pitchFamily="18" charset="0"/>
              </a:rPr>
              <a:t>n. suprascapularis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    - m. teres major</a:t>
            </a:r>
            <a:endParaRPr lang="sr-Latn-CS" altLang="en-US" sz="12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GB" altLang="en-US" sz="12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</a:t>
            </a:r>
            <a:r>
              <a:rPr lang="en-US" altLang="en-US" sz="1200">
                <a:solidFill>
                  <a:schemeClr val="tx2"/>
                </a:solidFill>
                <a:latin typeface="Book Antiqua" pitchFamily="18" charset="0"/>
              </a:rPr>
              <a:t>* инервација: </a:t>
            </a:r>
            <a:r>
              <a:rPr lang="en-GB" altLang="en-US" sz="1200">
                <a:solidFill>
                  <a:schemeClr val="tx2"/>
                </a:solidFill>
                <a:latin typeface="Book Antiqua" pitchFamily="18" charset="0"/>
              </a:rPr>
              <a:t>n. subscapularis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    - m. teres minor</a:t>
            </a:r>
            <a:endParaRPr lang="sr-Latn-CS" altLang="en-US" sz="14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GB" altLang="en-US" sz="1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* инервација: </a:t>
            </a: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n. axillaris</a:t>
            </a:r>
          </a:p>
          <a:p>
            <a:pPr>
              <a:lnSpc>
                <a:spcPct val="80000"/>
              </a:lnSpc>
              <a:buFontTx/>
              <a:buNone/>
            </a:pPr>
            <a:endParaRPr lang="sr-Latn-CS" altLang="en-US" sz="16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Cyrl-CS" altLang="en-US" sz="1600" b="1" i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СПОЉАШЊА ГРУПА</a:t>
            </a:r>
            <a:r>
              <a:rPr lang="sr-Latn-CS" altLang="en-US" sz="1600" b="1" i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: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     - m. deltoideus</a:t>
            </a:r>
            <a:br>
              <a:rPr lang="sr-Latn-C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* инервација: </a:t>
            </a: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n. axillaris</a:t>
            </a:r>
          </a:p>
          <a:p>
            <a:pPr>
              <a:lnSpc>
                <a:spcPct val="80000"/>
              </a:lnSpc>
              <a:buFontTx/>
              <a:buNone/>
            </a:pPr>
            <a:endParaRPr lang="sr-Latn-CS" altLang="en-US" sz="16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Cyrl-CS" altLang="en-US" sz="1600" b="1" i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УНУТРАШЊА ГРУПА</a:t>
            </a:r>
            <a:r>
              <a:rPr lang="sr-Latn-CS" altLang="en-US" sz="1600" b="1" i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: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      - m. serratus anterior</a:t>
            </a:r>
            <a:br>
              <a:rPr lang="sr-Latn-C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* инервација: </a:t>
            </a: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n. thoracalis longus</a:t>
            </a:r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2" cstate="print"/>
          <a:srcRect l="7982" r="37869" b="38387"/>
          <a:stretch>
            <a:fillRect/>
          </a:stretch>
        </p:blipFill>
        <p:spPr bwMode="auto">
          <a:xfrm>
            <a:off x="4429125" y="0"/>
            <a:ext cx="4489450" cy="383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5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 l="7788" r="39272" b="41092"/>
          <a:stretch>
            <a:fillRect/>
          </a:stretch>
        </p:blipFill>
        <p:spPr>
          <a:xfrm>
            <a:off x="4643438" y="3487738"/>
            <a:ext cx="4038600" cy="3370262"/>
          </a:xfrm>
          <a:noFill/>
          <a:ln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4" name="Object 4"/>
          <p:cNvGraphicFramePr>
            <a:graphicFrameLocks noChangeAspect="1"/>
          </p:cNvGraphicFramePr>
          <p:nvPr/>
        </p:nvGraphicFramePr>
        <p:xfrm>
          <a:off x="3656013" y="1196975"/>
          <a:ext cx="5487987" cy="411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7" r:id="rId3" imgW="4567680" imgH="3429360" progId="PowerPoint.Slide.8">
                  <p:embed/>
                </p:oleObj>
              </mc:Choice>
              <mc:Fallback>
                <p:oleObj r:id="rId3" imgW="4567680" imgH="3429360" progId="PowerPoint.Slide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6013" y="1196975"/>
                        <a:ext cx="5487987" cy="4116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0"/>
            <a:ext cx="8229600" cy="908050"/>
          </a:xfrm>
        </p:spPr>
        <p:txBody>
          <a:bodyPr/>
          <a:lstStyle/>
          <a:p>
            <a:r>
              <a:rPr lang="sr-Cyrl-CS" altLang="en-US" sz="2400" b="1">
                <a:solidFill>
                  <a:srgbClr val="FF0000"/>
                </a:solidFill>
                <a:latin typeface="Book Antiqua" pitchFamily="18" charset="0"/>
              </a:rPr>
              <a:t>МИШИЋИ</a:t>
            </a:r>
            <a:r>
              <a:rPr lang="en-US" altLang="en-US" sz="2400" b="1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sr-Cyrl-CS" altLang="en-US" sz="2400" b="1">
                <a:solidFill>
                  <a:srgbClr val="FF0000"/>
                </a:solidFill>
                <a:latin typeface="Book Antiqua" pitchFamily="18" charset="0"/>
              </a:rPr>
              <a:t>НАДЛАКТА</a:t>
            </a:r>
            <a:endParaRPr lang="en-US" sz="2400" b="1">
              <a:solidFill>
                <a:srgbClr val="FF0000"/>
              </a:solidFill>
              <a:latin typeface="Book Antiqua" pitchFamily="18" charset="0"/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1066800"/>
            <a:ext cx="8229600" cy="51736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sr-Cyrl-CS" altLang="en-US" sz="1800" b="1">
                <a:latin typeface="Book Antiqua" pitchFamily="18" charset="0"/>
              </a:rPr>
              <a:t>Предња група</a:t>
            </a:r>
            <a:r>
              <a:rPr lang="en-US" altLang="en-US" sz="1800" b="1">
                <a:latin typeface="Book Antiqua" pitchFamily="18" charset="0"/>
              </a:rPr>
              <a:t>: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altLang="en-US" sz="1800" b="1">
              <a:latin typeface="Book Antiqua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1800">
                <a:latin typeface="Book Antiqua" pitchFamily="18" charset="0"/>
              </a:rPr>
              <a:t>	</a:t>
            </a:r>
            <a:r>
              <a:rPr lang="sr-Cyrl-CS" altLang="en-US" sz="1800" u="sng">
                <a:latin typeface="Book Antiqua" pitchFamily="18" charset="0"/>
              </a:rPr>
              <a:t>Површни слој</a:t>
            </a:r>
            <a:endParaRPr lang="en-US" altLang="en-US" sz="1800">
              <a:latin typeface="Book Antiqua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1800">
                <a:latin typeface="Book Antiqua" pitchFamily="18" charset="0"/>
              </a:rPr>
              <a:t>	- m. biceps brachi</a:t>
            </a:r>
            <a:r>
              <a:rPr lang="en-US" altLang="en-US" sz="1400">
                <a:latin typeface="Book Antiqua" pitchFamily="18" charset="0"/>
              </a:rPr>
              <a:t/>
            </a:r>
            <a:br>
              <a:rPr lang="en-US" altLang="en-US" sz="1400">
                <a:latin typeface="Book Antiqua" pitchFamily="18" charset="0"/>
              </a:rPr>
            </a:br>
            <a:r>
              <a:rPr lang="en-GB" altLang="en-US" sz="1400">
                <a:latin typeface="Book Antiqua" pitchFamily="18" charset="0"/>
              </a:rPr>
              <a:t>	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* инервација: </a:t>
            </a: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n. musculocutaneus</a:t>
            </a:r>
            <a:b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</a:b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	* 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флексор подлакта</a:t>
            </a:r>
            <a:endParaRPr lang="en-GB" altLang="en-US" sz="1400">
              <a:solidFill>
                <a:schemeClr val="tx2"/>
              </a:solidFill>
              <a:latin typeface="Book Antiqua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altLang="en-US" sz="1800">
              <a:latin typeface="Book Antiqua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1800">
                <a:latin typeface="Book Antiqua" pitchFamily="18" charset="0"/>
              </a:rPr>
              <a:t>	</a:t>
            </a:r>
            <a:r>
              <a:rPr lang="sr-Cyrl-CS" altLang="en-US" sz="1800" u="sng">
                <a:latin typeface="Book Antiqua" pitchFamily="18" charset="0"/>
              </a:rPr>
              <a:t>Дубоки слој</a:t>
            </a:r>
            <a:endParaRPr lang="en-US" altLang="en-US" sz="1800" u="sng">
              <a:latin typeface="Book Antiqua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1800">
                <a:latin typeface="Book Antiqua" pitchFamily="18" charset="0"/>
              </a:rPr>
              <a:t>	- m. coracobrachialis</a:t>
            </a:r>
            <a:endParaRPr lang="en-US" altLang="en-US" sz="1400">
              <a:latin typeface="Book Antiqua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1400">
                <a:latin typeface="Book Antiqua" pitchFamily="18" charset="0"/>
              </a:rPr>
              <a:t>		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* инервација: </a:t>
            </a: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n. musculocutaneus</a:t>
            </a:r>
            <a:b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</a:b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	* 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повлаћи надлакат напред и унутра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1800">
                <a:latin typeface="Book Antiqua" pitchFamily="18" charset="0"/>
              </a:rPr>
              <a:t>	- m. brachialis</a:t>
            </a:r>
            <a:endParaRPr lang="en-US" altLang="en-US" sz="1400">
              <a:latin typeface="Book Antiqua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1400">
                <a:latin typeface="Book Antiqua" pitchFamily="18" charset="0"/>
              </a:rPr>
              <a:t>		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* инервација: </a:t>
            </a: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n. musculocutaneus</a:t>
            </a:r>
            <a:b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</a:b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	* 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флексор подлакта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altLang="en-US" sz="1800">
              <a:latin typeface="Book Antiqua" pitchFamily="18" charset="0"/>
            </a:endParaRPr>
          </a:p>
          <a:p>
            <a:pPr>
              <a:lnSpc>
                <a:spcPct val="90000"/>
              </a:lnSpc>
            </a:pPr>
            <a:r>
              <a:rPr lang="sr-Cyrl-CS" altLang="en-US" sz="1800" b="1">
                <a:latin typeface="Book Antiqua" pitchFamily="18" charset="0"/>
              </a:rPr>
              <a:t>Задња група</a:t>
            </a:r>
            <a:r>
              <a:rPr lang="en-US" altLang="en-US" sz="1800" b="1">
                <a:latin typeface="Book Antiqua" pitchFamily="18" charset="0"/>
              </a:rPr>
              <a:t>: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1800">
                <a:latin typeface="Book Antiqua" pitchFamily="18" charset="0"/>
              </a:rPr>
              <a:t>	- m. triceps brachi</a:t>
            </a:r>
            <a:r>
              <a:rPr lang="en-US" altLang="en-US" sz="1400">
                <a:latin typeface="Book Antiqua" pitchFamily="18" charset="0"/>
              </a:rPr>
              <a:t/>
            </a:r>
            <a:br>
              <a:rPr lang="en-US" altLang="en-US" sz="1400">
                <a:latin typeface="Book Antiqua" pitchFamily="18" charset="0"/>
              </a:rPr>
            </a:br>
            <a:r>
              <a:rPr lang="en-US" altLang="en-US" sz="1400">
                <a:latin typeface="Book Antiqua" pitchFamily="18" charset="0"/>
              </a:rPr>
              <a:t>	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* инервација: </a:t>
            </a: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n. radialis</a:t>
            </a:r>
            <a:b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</a:b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	*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 екстензор подлакта, екстензор и адуктор надлакта</a:t>
            </a:r>
          </a:p>
        </p:txBody>
      </p:sp>
      <p:sp>
        <p:nvSpPr>
          <p:cNvPr id="27652" name="Rectangle 5"/>
          <p:cNvSpPr>
            <a:spLocks noChangeArrowheads="1"/>
          </p:cNvSpPr>
          <p:nvPr/>
        </p:nvSpPr>
        <p:spPr bwMode="auto">
          <a:xfrm>
            <a:off x="0" y="2228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7653" name="Rectangle 6"/>
          <p:cNvSpPr>
            <a:spLocks noChangeArrowheads="1"/>
          </p:cNvSpPr>
          <p:nvPr/>
        </p:nvSpPr>
        <p:spPr bwMode="auto">
          <a:xfrm>
            <a:off x="0" y="4629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/>
          <p:cNvPicPr>
            <a:picLocks noChangeAspect="1" noChangeArrowheads="1"/>
          </p:cNvPicPr>
          <p:nvPr/>
        </p:nvPicPr>
        <p:blipFill>
          <a:blip r:embed="rId2" cstate="print"/>
          <a:srcRect l="7994" r="42372" b="38583"/>
          <a:stretch>
            <a:fillRect/>
          </a:stretch>
        </p:blipFill>
        <p:spPr bwMode="auto">
          <a:xfrm>
            <a:off x="111125" y="141288"/>
            <a:ext cx="4352925" cy="4043362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  <p:pic>
        <p:nvPicPr>
          <p:cNvPr id="28675" name="Picture 4"/>
          <p:cNvPicPr>
            <a:picLocks noChangeAspect="1" noChangeArrowheads="1"/>
          </p:cNvPicPr>
          <p:nvPr/>
        </p:nvPicPr>
        <p:blipFill>
          <a:blip r:embed="rId3" cstate="print"/>
          <a:srcRect l="8896" r="38164" b="37549"/>
          <a:stretch>
            <a:fillRect/>
          </a:stretch>
        </p:blipFill>
        <p:spPr bwMode="auto">
          <a:xfrm>
            <a:off x="4429125" y="2636838"/>
            <a:ext cx="4638675" cy="4111625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0"/>
            <a:ext cx="8229600" cy="561975"/>
          </a:xfrm>
        </p:spPr>
        <p:txBody>
          <a:bodyPr/>
          <a:lstStyle/>
          <a:p>
            <a:r>
              <a:rPr lang="sr-Cyrl-CS" altLang="en-US" sz="2400" b="1">
                <a:solidFill>
                  <a:srgbClr val="FF0000"/>
                </a:solidFill>
                <a:latin typeface="Book Antiqua" pitchFamily="18" charset="0"/>
              </a:rPr>
              <a:t>МИШИЋИ</a:t>
            </a:r>
            <a:r>
              <a:rPr lang="en-US" altLang="en-US" sz="2400" b="1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sr-Cyrl-CS" altLang="en-US" sz="2400" b="1">
                <a:solidFill>
                  <a:srgbClr val="FF0000"/>
                </a:solidFill>
                <a:latin typeface="Book Antiqua" pitchFamily="18" charset="0"/>
              </a:rPr>
              <a:t>ПОДЛАКТА</a:t>
            </a:r>
            <a:endParaRPr lang="en-US" sz="2400" b="1">
              <a:solidFill>
                <a:srgbClr val="FF0000"/>
              </a:solidFill>
              <a:latin typeface="Book Antiqua" pitchFamily="18" charset="0"/>
            </a:endParaRP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09538" y="1770063"/>
            <a:ext cx="4643437" cy="4897437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endParaRPr lang="en-US" altLang="en-US" sz="1800" b="1"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1800" b="1">
                <a:latin typeface="Book Antiqua" pitchFamily="18" charset="0"/>
              </a:rPr>
              <a:t>	</a:t>
            </a:r>
            <a:r>
              <a:rPr lang="sr-Cyrl-CS" altLang="en-US" sz="1800" b="1" u="sng">
                <a:latin typeface="Book Antiqua" pitchFamily="18" charset="0"/>
              </a:rPr>
              <a:t>Површни</a:t>
            </a:r>
            <a:r>
              <a:rPr lang="en-US" altLang="en-US" sz="1800" b="1" u="sng">
                <a:latin typeface="Book Antiqua" pitchFamily="18" charset="0"/>
              </a:rPr>
              <a:t> </a:t>
            </a:r>
            <a:r>
              <a:rPr lang="sr-Cyrl-CS" altLang="en-US" sz="1800" b="1" u="sng">
                <a:latin typeface="Book Antiqua" pitchFamily="18" charset="0"/>
              </a:rPr>
              <a:t>сл</a:t>
            </a:r>
            <a:r>
              <a:rPr lang="en-US" altLang="en-US" sz="1800" b="1" u="sng">
                <a:latin typeface="Book Antiqua" pitchFamily="18" charset="0"/>
              </a:rPr>
              <a:t>o</a:t>
            </a:r>
            <a:r>
              <a:rPr lang="sr-Cyrl-CS" altLang="en-US" sz="1800" b="1" u="sng">
                <a:latin typeface="Book Antiqua" pitchFamily="18" charset="0"/>
              </a:rPr>
              <a:t>ј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altLang="en-US" sz="1800" u="sng"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</a:rPr>
              <a:t>	- </a:t>
            </a:r>
            <a:r>
              <a:rPr lang="en-US" altLang="en-US" sz="1800" b="1">
                <a:latin typeface="Book Antiqua" pitchFamily="18" charset="0"/>
              </a:rPr>
              <a:t>m. pronator teres</a:t>
            </a:r>
            <a:r>
              <a:rPr lang="en-US" altLang="en-US" sz="1800">
                <a:latin typeface="Book Antiqua" pitchFamily="18" charset="0"/>
              </a:rPr>
              <a:t/>
            </a:r>
            <a:br>
              <a:rPr lang="en-US" altLang="en-US" sz="1800">
                <a:latin typeface="Book Antiqua" pitchFamily="18" charset="0"/>
              </a:rPr>
            </a:br>
            <a:r>
              <a:rPr lang="en-GB" altLang="en-US" sz="1200">
                <a:latin typeface="Book Antiqua" pitchFamily="18" charset="0"/>
              </a:rPr>
              <a:t>	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* инервација: </a:t>
            </a: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n. medianus</a:t>
            </a:r>
            <a:b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</a:b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	* 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пронатор и помоћни флексор подлакта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1400">
                <a:latin typeface="Book Antiqua" pitchFamily="18" charset="0"/>
              </a:rPr>
              <a:t>	</a:t>
            </a:r>
            <a:r>
              <a:rPr lang="en-US" altLang="en-US" sz="1800">
                <a:latin typeface="Book Antiqua" pitchFamily="18" charset="0"/>
              </a:rPr>
              <a:t>-</a:t>
            </a:r>
            <a:r>
              <a:rPr lang="en-US" altLang="en-US" sz="1800" b="1">
                <a:latin typeface="Book Antiqua" pitchFamily="18" charset="0"/>
              </a:rPr>
              <a:t> m. flexor carpi radialis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GB" altLang="en-US" sz="1200">
                <a:latin typeface="Book Antiqua" pitchFamily="18" charset="0"/>
              </a:rPr>
              <a:t>		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* инервација: </a:t>
            </a: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n. medianus</a:t>
            </a:r>
            <a:b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</a:b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	* 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флексор шаке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1400">
                <a:latin typeface="Book Antiqua" pitchFamily="18" charset="0"/>
              </a:rPr>
              <a:t>	</a:t>
            </a:r>
            <a:r>
              <a:rPr lang="en-US" altLang="en-US" sz="1800" b="1">
                <a:latin typeface="Book Antiqua" pitchFamily="18" charset="0"/>
              </a:rPr>
              <a:t>- m. palmaris longus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GB" altLang="en-US" sz="1200">
                <a:latin typeface="Book Antiqua" pitchFamily="18" charset="0"/>
              </a:rPr>
              <a:t>		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* инервација: </a:t>
            </a: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n. medianus</a:t>
            </a:r>
            <a:b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</a:b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	* 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флексор шаке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1400">
                <a:latin typeface="Book Antiqua" pitchFamily="18" charset="0"/>
              </a:rPr>
              <a:t>	</a:t>
            </a:r>
            <a:r>
              <a:rPr lang="en-US" altLang="en-US" sz="1800" b="1">
                <a:latin typeface="Book Antiqua" pitchFamily="18" charset="0"/>
              </a:rPr>
              <a:t>- m. flexor carpi ulnaris</a:t>
            </a:r>
            <a:r>
              <a:rPr lang="en-US" altLang="en-US" sz="1800">
                <a:latin typeface="Book Antiqua" pitchFamily="18" charset="0"/>
              </a:rPr>
              <a:t/>
            </a:r>
            <a:br>
              <a:rPr lang="en-US" altLang="en-US" sz="1800">
                <a:latin typeface="Book Antiqua" pitchFamily="18" charset="0"/>
              </a:rPr>
            </a:br>
            <a:r>
              <a:rPr lang="en-GB" altLang="en-US" sz="1000">
                <a:solidFill>
                  <a:schemeClr val="tx2"/>
                </a:solidFill>
                <a:latin typeface="Book Antiqua" pitchFamily="18" charset="0"/>
              </a:rPr>
              <a:t>	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* инервација: </a:t>
            </a: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n. ulanris</a:t>
            </a:r>
            <a:b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</a:b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	* 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флексор шаке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1400">
                <a:latin typeface="Book Antiqua" pitchFamily="18" charset="0"/>
              </a:rPr>
              <a:t>	</a:t>
            </a:r>
            <a:endParaRPr lang="en-US" sz="1400">
              <a:latin typeface="Book Antiqua" pitchFamily="18" charset="0"/>
            </a:endParaRPr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787900" y="2062163"/>
            <a:ext cx="4254500" cy="410527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sr-Cyrl-CS" altLang="en-US" sz="1800" b="1" u="sng">
                <a:latin typeface="Book Antiqua" pitchFamily="18" charset="0"/>
              </a:rPr>
              <a:t>Други</a:t>
            </a:r>
            <a:r>
              <a:rPr lang="en-US" altLang="en-US" sz="1800" b="1" u="sng">
                <a:latin typeface="Book Antiqua" pitchFamily="18" charset="0"/>
              </a:rPr>
              <a:t> </a:t>
            </a:r>
            <a:r>
              <a:rPr lang="sr-Cyrl-CS" altLang="en-US" sz="1800" b="1" u="sng">
                <a:latin typeface="Book Antiqua" pitchFamily="18" charset="0"/>
              </a:rPr>
              <a:t>слој</a:t>
            </a:r>
            <a:endParaRPr lang="en-US" altLang="en-US" sz="1800" b="1" u="sng"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1800" b="1">
                <a:latin typeface="Book Antiqua" pitchFamily="18" charset="0"/>
              </a:rPr>
              <a:t>	- m. flexor digitorum superficialis</a:t>
            </a:r>
            <a:r>
              <a:rPr lang="en-US" altLang="en-US" sz="1400">
                <a:latin typeface="Book Antiqua" pitchFamily="18" charset="0"/>
              </a:rPr>
              <a:t/>
            </a:r>
            <a:br>
              <a:rPr lang="en-US" altLang="en-US" sz="1400">
                <a:latin typeface="Book Antiqua" pitchFamily="18" charset="0"/>
              </a:rPr>
            </a:br>
            <a:r>
              <a:rPr lang="en-US" altLang="en-US" sz="1400">
                <a:latin typeface="Book Antiqua" pitchFamily="18" charset="0"/>
              </a:rPr>
              <a:t>	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* инервација: </a:t>
            </a: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n. medianus</a:t>
            </a:r>
            <a:b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</a:b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	* 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флексор прстију и шаке</a:t>
            </a:r>
          </a:p>
          <a:p>
            <a:pPr>
              <a:lnSpc>
                <a:spcPct val="80000"/>
              </a:lnSpc>
              <a:buFontTx/>
              <a:buNone/>
            </a:pPr>
            <a:endParaRPr lang="sr-Cyrl-CS" altLang="en-US" sz="1800" u="sng"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Cyrl-CS" altLang="en-US" sz="1800" b="1" u="sng">
                <a:latin typeface="Book Antiqua" pitchFamily="18" charset="0"/>
              </a:rPr>
              <a:t>Трећи</a:t>
            </a:r>
            <a:r>
              <a:rPr lang="en-US" altLang="en-US" sz="1800" b="1" u="sng">
                <a:latin typeface="Book Antiqua" pitchFamily="18" charset="0"/>
              </a:rPr>
              <a:t> </a:t>
            </a:r>
            <a:r>
              <a:rPr lang="sr-Cyrl-CS" altLang="en-US" sz="1800" b="1" u="sng">
                <a:latin typeface="Book Antiqua" pitchFamily="18" charset="0"/>
              </a:rPr>
              <a:t>слој</a:t>
            </a:r>
            <a:endParaRPr lang="en-US" altLang="en-US" sz="1800" b="1" u="sng"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1800" b="1">
                <a:latin typeface="Book Antiqua" pitchFamily="18" charset="0"/>
              </a:rPr>
              <a:t>	- m. flexor digitorum profundus</a:t>
            </a:r>
            <a:br>
              <a:rPr lang="en-US" altLang="en-US" sz="1800" b="1">
                <a:latin typeface="Book Antiqua" pitchFamily="18" charset="0"/>
              </a:rPr>
            </a:br>
            <a:r>
              <a:rPr lang="en-US" altLang="en-US" sz="1800">
                <a:latin typeface="Book Antiqua" pitchFamily="18" charset="0"/>
              </a:rPr>
              <a:t>	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* инервација: </a:t>
            </a: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n. medianus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 и </a:t>
            </a: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n. ulanris</a:t>
            </a:r>
            <a:b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</a:b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	* 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флексор прстију и шаке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</a:rPr>
              <a:t>	</a:t>
            </a:r>
            <a:r>
              <a:rPr lang="en-US" altLang="en-US" sz="1800" b="1">
                <a:latin typeface="Book Antiqua" pitchFamily="18" charset="0"/>
              </a:rPr>
              <a:t>- m. flexor pollicis longus</a:t>
            </a:r>
            <a:r>
              <a:rPr lang="en-US" altLang="en-US" sz="1800">
                <a:latin typeface="Book Antiqua" pitchFamily="18" charset="0"/>
              </a:rPr>
              <a:t/>
            </a:r>
            <a:br>
              <a:rPr lang="en-US" altLang="en-US" sz="1800">
                <a:latin typeface="Book Antiqua" pitchFamily="18" charset="0"/>
              </a:rPr>
            </a:br>
            <a:r>
              <a:rPr lang="en-US" altLang="en-US" sz="1800">
                <a:latin typeface="Book Antiqua" pitchFamily="18" charset="0"/>
              </a:rPr>
              <a:t>	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* инервација: </a:t>
            </a: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n. medianus</a:t>
            </a:r>
            <a:b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</a:b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	* 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флексор и адуктор палца</a:t>
            </a:r>
          </a:p>
          <a:p>
            <a:pPr>
              <a:lnSpc>
                <a:spcPct val="80000"/>
              </a:lnSpc>
              <a:buFontTx/>
              <a:buNone/>
            </a:pPr>
            <a:endParaRPr lang="en-GB" altLang="en-US" sz="1400">
              <a:solidFill>
                <a:schemeClr val="tx2"/>
              </a:solidFill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Cyrl-CS" altLang="en-US" sz="1800" b="1" u="sng">
                <a:latin typeface="Book Antiqua" pitchFamily="18" charset="0"/>
              </a:rPr>
              <a:t>Дубоки</a:t>
            </a:r>
            <a:r>
              <a:rPr lang="en-US" altLang="en-US" sz="1800" b="1" u="sng">
                <a:latin typeface="Book Antiqua" pitchFamily="18" charset="0"/>
              </a:rPr>
              <a:t> </a:t>
            </a:r>
            <a:r>
              <a:rPr lang="sr-Cyrl-CS" altLang="en-US" sz="1800" b="1" u="sng">
                <a:latin typeface="Book Antiqua" pitchFamily="18" charset="0"/>
              </a:rPr>
              <a:t>сл</a:t>
            </a:r>
            <a:r>
              <a:rPr lang="en-US" altLang="en-US" sz="1800" b="1" u="sng">
                <a:latin typeface="Book Antiqua" pitchFamily="18" charset="0"/>
              </a:rPr>
              <a:t>o</a:t>
            </a:r>
            <a:r>
              <a:rPr lang="sr-Cyrl-CS" altLang="en-US" sz="1800" b="1" u="sng">
                <a:latin typeface="Book Antiqua" pitchFamily="18" charset="0"/>
              </a:rPr>
              <a:t>ј</a:t>
            </a:r>
            <a:endParaRPr lang="en-US" altLang="en-US" sz="1800" b="1" u="sng"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1800" b="1">
                <a:latin typeface="Book Antiqua" pitchFamily="18" charset="0"/>
              </a:rPr>
              <a:t>	- m. pronator quadratus</a:t>
            </a:r>
            <a:r>
              <a:rPr lang="en-US" altLang="en-US" sz="1800">
                <a:latin typeface="Book Antiqua" pitchFamily="18" charset="0"/>
              </a:rPr>
              <a:t/>
            </a:r>
            <a:br>
              <a:rPr lang="en-US" altLang="en-US" sz="1800">
                <a:latin typeface="Book Antiqua" pitchFamily="18" charset="0"/>
              </a:rPr>
            </a:br>
            <a:r>
              <a:rPr lang="en-US" altLang="en-US" sz="1800">
                <a:latin typeface="Book Antiqua" pitchFamily="18" charset="0"/>
              </a:rPr>
              <a:t>	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* инервација: </a:t>
            </a: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n. medianus</a:t>
            </a:r>
            <a:b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</a:b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	* 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пронатор подлакта и шаке</a:t>
            </a:r>
          </a:p>
        </p:txBody>
      </p:sp>
      <p:sp>
        <p:nvSpPr>
          <p:cNvPr id="29701" name="Rectangle 3"/>
          <p:cNvSpPr>
            <a:spLocks noGrp="1" noChangeArrowheads="1"/>
          </p:cNvSpPr>
          <p:nvPr/>
        </p:nvSpPr>
        <p:spPr bwMode="auto">
          <a:xfrm>
            <a:off x="36513" y="836613"/>
            <a:ext cx="9072562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sr-Cyrl-CS" altLang="en-US" b="1">
                <a:latin typeface="Book Antiqua" pitchFamily="18" charset="0"/>
              </a:rPr>
              <a:t>Предња</a:t>
            </a:r>
            <a:r>
              <a:rPr lang="en-US" altLang="en-US" b="1">
                <a:latin typeface="Book Antiqua" pitchFamily="18" charset="0"/>
              </a:rPr>
              <a:t> </a:t>
            </a:r>
            <a:r>
              <a:rPr lang="sr-Cyrl-CS" altLang="en-US" b="1">
                <a:latin typeface="Book Antiqua" pitchFamily="18" charset="0"/>
              </a:rPr>
              <a:t>група</a:t>
            </a:r>
            <a:r>
              <a:rPr lang="en-US" altLang="en-US" b="1">
                <a:latin typeface="Book Antiqua" pitchFamily="18" charset="0"/>
              </a:rPr>
              <a:t>: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US" altLang="en-US" b="1">
                <a:latin typeface="Book Antiqua" pitchFamily="18" charset="0"/>
              </a:rPr>
              <a:t>	</a:t>
            </a:r>
            <a:r>
              <a:rPr lang="en-US" altLang="en-US" sz="1400">
                <a:latin typeface="Book Antiqua" pitchFamily="18" charset="0"/>
              </a:rPr>
              <a:t>- У овој групи налазе се мишићи који полазе са </a:t>
            </a:r>
            <a:r>
              <a:rPr lang="en-GB" altLang="en-US" sz="1400">
                <a:latin typeface="Book Antiqua" pitchFamily="18" charset="0"/>
              </a:rPr>
              <a:t>epycondilus medialis humerusa</a:t>
            </a:r>
            <a:r>
              <a:rPr lang="en-US" altLang="en-US" sz="1400">
                <a:latin typeface="Book Antiqua" pitchFamily="18" charset="0"/>
              </a:rPr>
              <a:t> или предње стране</a:t>
            </a:r>
            <a:r>
              <a:rPr lang="en-GB" altLang="en-US" sz="1400">
                <a:latin typeface="Book Antiqua" pitchFamily="18" charset="0"/>
              </a:rPr>
              <a:t> radiusa</a:t>
            </a:r>
            <a:r>
              <a:rPr lang="en-US" altLang="en-US" sz="1400">
                <a:latin typeface="Book Antiqua" pitchFamily="18" charset="0"/>
              </a:rPr>
              <a:t> и</a:t>
            </a:r>
            <a:r>
              <a:rPr lang="en-GB" altLang="en-US" sz="1400">
                <a:latin typeface="Book Antiqua" pitchFamily="18" charset="0"/>
              </a:rPr>
              <a:t> ulnae, </a:t>
            </a:r>
            <a:r>
              <a:rPr lang="en-US" altLang="en-US" sz="1400">
                <a:latin typeface="Book Antiqua" pitchFamily="18" charset="0"/>
              </a:rPr>
              <a:t>а завршавају се на предњој страни костију подлакта или шаке</a:t>
            </a:r>
            <a:endParaRPr lang="en-US" sz="1400">
              <a:latin typeface="Book Antiqu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 l="9671" r="37537" b="37993"/>
          <a:stretch>
            <a:fillRect/>
          </a:stretch>
        </p:blipFill>
        <p:spPr bwMode="auto">
          <a:xfrm>
            <a:off x="38100" y="0"/>
            <a:ext cx="4629150" cy="4081463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  <p:pic>
        <p:nvPicPr>
          <p:cNvPr id="30723" name="Picture 4"/>
          <p:cNvPicPr>
            <a:picLocks noChangeAspect="1" noChangeArrowheads="1"/>
          </p:cNvPicPr>
          <p:nvPr/>
        </p:nvPicPr>
        <p:blipFill>
          <a:blip r:embed="rId3" cstate="print"/>
          <a:srcRect l="9486" r="42039" b="37746"/>
          <a:stretch>
            <a:fillRect/>
          </a:stretch>
        </p:blipFill>
        <p:spPr bwMode="auto">
          <a:xfrm>
            <a:off x="4787900" y="2206625"/>
            <a:ext cx="4251325" cy="4095750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-23813"/>
            <a:ext cx="8085138" cy="715963"/>
          </a:xfrm>
        </p:spPr>
        <p:txBody>
          <a:bodyPr/>
          <a:lstStyle/>
          <a:p>
            <a:r>
              <a:rPr lang="en-US" altLang="en-US" sz="2800" b="1">
                <a:solidFill>
                  <a:srgbClr val="0066FF"/>
                </a:solidFill>
                <a:latin typeface="Book Antiqua" pitchFamily="18" charset="0"/>
              </a:rPr>
              <a:t>1. МИШИЋИ ГЛАВЕ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88" y="836613"/>
            <a:ext cx="9109075" cy="6021387"/>
          </a:xfrm>
        </p:spPr>
        <p:txBody>
          <a:bodyPr/>
          <a:lstStyle/>
          <a:p>
            <a:pPr marL="609600" indent="-609600">
              <a:lnSpc>
                <a:spcPct val="80000"/>
              </a:lnSpc>
              <a:buFontTx/>
              <a:buNone/>
            </a:pPr>
            <a:r>
              <a:rPr lang="sr-Cyrl-CS" altLang="en-US" sz="2400" b="1" i="1">
                <a:solidFill>
                  <a:srgbClr val="0066FF"/>
                </a:solidFill>
                <a:latin typeface="Book Antiqua" pitchFamily="18" charset="0"/>
              </a:rPr>
              <a:t>А* Поткожни (мимични) мишићи главе</a:t>
            </a:r>
            <a:r>
              <a:rPr lang="sr-Cyrl-CS" altLang="en-US" sz="2800" b="1" i="1">
                <a:solidFill>
                  <a:srgbClr val="99CCFF"/>
                </a:solidFill>
                <a:latin typeface="Book Antiqua" pitchFamily="18" charset="0"/>
              </a:rPr>
              <a:t/>
            </a:r>
            <a:br>
              <a:rPr lang="sr-Cyrl-CS" altLang="en-US" sz="2800" b="1" i="1">
                <a:solidFill>
                  <a:srgbClr val="99CCFF"/>
                </a:solidFill>
                <a:latin typeface="Book Antiqua" pitchFamily="18" charset="0"/>
              </a:rPr>
            </a:br>
            <a:r>
              <a:rPr lang="en-US" altLang="en-US" sz="1600" b="1">
                <a:latin typeface="Book Antiqua" pitchFamily="18" charset="0"/>
              </a:rPr>
              <a:t>- налазе се у поткожном ткиву лобање, лица  и предње стране врата  углавном </a:t>
            </a:r>
            <a:br>
              <a:rPr lang="en-US" altLang="en-US" sz="1600" b="1">
                <a:latin typeface="Book Antiqua" pitchFamily="18" charset="0"/>
              </a:rPr>
            </a:br>
            <a:r>
              <a:rPr lang="en-US" altLang="en-US" sz="1600" b="1">
                <a:latin typeface="Book Antiqua" pitchFamily="18" charset="0"/>
              </a:rPr>
              <a:t>  окружујући природне отворе лица</a:t>
            </a:r>
            <a:r>
              <a:rPr lang="en-GB" altLang="en-US" sz="1600" b="1">
                <a:latin typeface="Book Antiqua" pitchFamily="18" charset="0"/>
              </a:rPr>
              <a:t> </a:t>
            </a:r>
            <a:r>
              <a:rPr lang="en-US" altLang="en-US" sz="1600" b="1">
                <a:latin typeface="Book Antiqua" pitchFamily="18" charset="0"/>
              </a:rPr>
              <a:t>и својом контракцијом доводе до њиховог </a:t>
            </a:r>
            <a:br>
              <a:rPr lang="en-US" altLang="en-US" sz="1600" b="1">
                <a:latin typeface="Book Antiqua" pitchFamily="18" charset="0"/>
              </a:rPr>
            </a:br>
            <a:r>
              <a:rPr lang="en-US" altLang="en-US" sz="1600" b="1">
                <a:latin typeface="Book Antiqua" pitchFamily="18" charset="0"/>
              </a:rPr>
              <a:t>  затварања или отварања</a:t>
            </a:r>
            <a:br>
              <a:rPr lang="en-US" altLang="en-US" sz="1600" b="1">
                <a:latin typeface="Book Antiqua" pitchFamily="18" charset="0"/>
              </a:rPr>
            </a:br>
            <a:r>
              <a:rPr lang="en-US" altLang="en-US" sz="1600" b="1">
                <a:latin typeface="Book Antiqua" pitchFamily="18" charset="0"/>
              </a:rPr>
              <a:t>- сви су инервисани гранама 7. кранијалног живца (</a:t>
            </a:r>
            <a:r>
              <a:rPr lang="en-GB" altLang="en-US" sz="1600" b="1">
                <a:latin typeface="Book Antiqua" pitchFamily="18" charset="0"/>
              </a:rPr>
              <a:t>n. facialis)</a:t>
            </a:r>
            <a:r>
              <a:rPr lang="en-GB" altLang="en-US" sz="1800" b="1">
                <a:latin typeface="Book Antiqua" pitchFamily="18" charset="0"/>
              </a:rPr>
              <a:t/>
            </a:r>
            <a:br>
              <a:rPr lang="en-GB" altLang="en-US" sz="1800" b="1">
                <a:latin typeface="Book Antiqua" pitchFamily="18" charset="0"/>
              </a:rPr>
            </a:br>
            <a:r>
              <a:rPr lang="en-GB" altLang="en-US" sz="1800" b="1">
                <a:latin typeface="Book Antiqua" pitchFamily="18" charset="0"/>
              </a:rPr>
              <a:t/>
            </a:r>
            <a:br>
              <a:rPr lang="en-GB" altLang="en-US" sz="1800" b="1">
                <a:latin typeface="Book Antiqua" pitchFamily="18" charset="0"/>
              </a:rPr>
            </a:br>
            <a:r>
              <a:rPr lang="en-US" altLang="en-US" sz="1800" b="1">
                <a:solidFill>
                  <a:srgbClr val="CC6600"/>
                </a:solidFill>
                <a:latin typeface="Book Antiqua" pitchFamily="18" charset="0"/>
              </a:rPr>
              <a:t>	</a:t>
            </a:r>
            <a:r>
              <a:rPr lang="en-GB" altLang="en-US" sz="1600" b="1">
                <a:solidFill>
                  <a:srgbClr val="CC6600"/>
                </a:solidFill>
                <a:latin typeface="Book Antiqua" pitchFamily="18" charset="0"/>
              </a:rPr>
              <a:t>1) Мишићи свода лобање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altLang="en-US" sz="1600" b="1">
                <a:solidFill>
                  <a:srgbClr val="CC6600"/>
                </a:solidFill>
                <a:latin typeface="Book Antiqua" pitchFamily="18" charset="0"/>
              </a:rPr>
              <a:t>		</a:t>
            </a:r>
            <a:r>
              <a:rPr lang="en-GB" altLang="en-US" sz="1600" b="1">
                <a:solidFill>
                  <a:srgbClr val="CC6600"/>
                </a:solidFill>
                <a:latin typeface="Book Antiqua" pitchFamily="18" charset="0"/>
              </a:rPr>
              <a:t>2) Мишићи спољашњег уха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altLang="en-US" sz="1600" b="1">
                <a:solidFill>
                  <a:srgbClr val="CC6600"/>
                </a:solidFill>
                <a:latin typeface="Book Antiqua" pitchFamily="18" charset="0"/>
              </a:rPr>
              <a:t>		</a:t>
            </a:r>
            <a:r>
              <a:rPr lang="en-GB" altLang="en-US" sz="1600" b="1">
                <a:solidFill>
                  <a:srgbClr val="CC6600"/>
                </a:solidFill>
                <a:latin typeface="Book Antiqua" pitchFamily="18" charset="0"/>
              </a:rPr>
              <a:t>3) Мишићи очних капака и обрва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altLang="en-US" sz="1600" b="1">
                <a:solidFill>
                  <a:srgbClr val="CC6600"/>
                </a:solidFill>
                <a:latin typeface="Book Antiqua" pitchFamily="18" charset="0"/>
              </a:rPr>
              <a:t>		</a:t>
            </a:r>
            <a:r>
              <a:rPr lang="en-GB" altLang="en-US" sz="1600" b="1">
                <a:solidFill>
                  <a:srgbClr val="CC6600"/>
                </a:solidFill>
                <a:latin typeface="Book Antiqua" pitchFamily="18" charset="0"/>
              </a:rPr>
              <a:t>4) Мишићи спољашњег носа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altLang="en-US" sz="1600" b="1">
                <a:solidFill>
                  <a:srgbClr val="CC6600"/>
                </a:solidFill>
                <a:latin typeface="Book Antiqua" pitchFamily="18" charset="0"/>
              </a:rPr>
              <a:t>		</a:t>
            </a:r>
            <a:r>
              <a:rPr lang="en-GB" altLang="en-US" sz="1600" b="1">
                <a:solidFill>
                  <a:srgbClr val="CC6600"/>
                </a:solidFill>
                <a:latin typeface="Book Antiqua" pitchFamily="18" charset="0"/>
              </a:rPr>
              <a:t>5) Мишићи усана, образа и браде</a:t>
            </a:r>
            <a:br>
              <a:rPr lang="en-GB" altLang="en-US" sz="1600" b="1">
                <a:solidFill>
                  <a:srgbClr val="CC6600"/>
                </a:solidFill>
                <a:latin typeface="Book Antiqua" pitchFamily="18" charset="0"/>
              </a:rPr>
            </a:br>
            <a:endParaRPr lang="en-GB" altLang="en-US" sz="1600" b="1">
              <a:solidFill>
                <a:srgbClr val="CC6600"/>
              </a:solidFill>
              <a:latin typeface="Book Antiqua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endParaRPr lang="sr-Latn-CS" altLang="en-US" sz="1600" b="1">
              <a:latin typeface="Book Antiqua" pitchFamily="18" charset="0"/>
            </a:endParaRPr>
          </a:p>
        </p:txBody>
      </p:sp>
      <p:pic>
        <p:nvPicPr>
          <p:cNvPr id="4100" name="Picture 4" descr="023 mimicni m"/>
          <p:cNvPicPr>
            <a:picLocks noChangeAspect="1" noChangeArrowheads="1"/>
          </p:cNvPicPr>
          <p:nvPr/>
        </p:nvPicPr>
        <p:blipFill>
          <a:blip r:embed="rId3" cstate="print"/>
          <a:srcRect r="3389"/>
          <a:stretch>
            <a:fillRect/>
          </a:stretch>
        </p:blipFill>
        <p:spPr bwMode="auto">
          <a:xfrm>
            <a:off x="4953000" y="2035175"/>
            <a:ext cx="3833813" cy="47847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</p:pic>
      <p:pic>
        <p:nvPicPr>
          <p:cNvPr id="4101" name="Picture 2" descr="024 mimicni 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6013" y="3562350"/>
            <a:ext cx="3563937" cy="3238500"/>
          </a:xfrm>
          <a:prstGeom prst="rect">
            <a:avLst/>
          </a:prstGeom>
          <a:noFill/>
          <a:ln w="38100">
            <a:noFill/>
            <a:bevel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/>
          <p:cNvPicPr>
            <a:picLocks noChangeAspect="1" noChangeArrowheads="1"/>
          </p:cNvPicPr>
          <p:nvPr/>
        </p:nvPicPr>
        <p:blipFill>
          <a:blip r:embed="rId2" cstate="print"/>
          <a:srcRect l="9486" r="40970" b="37352"/>
          <a:stretch>
            <a:fillRect/>
          </a:stretch>
        </p:blipFill>
        <p:spPr bwMode="auto">
          <a:xfrm>
            <a:off x="182563" y="12700"/>
            <a:ext cx="4344987" cy="412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7" name="Picture 4"/>
          <p:cNvPicPr>
            <a:picLocks noChangeAspect="1" noChangeArrowheads="1"/>
          </p:cNvPicPr>
          <p:nvPr/>
        </p:nvPicPr>
        <p:blipFill>
          <a:blip r:embed="rId3" cstate="print"/>
          <a:srcRect l="9190" r="41891" b="39813"/>
          <a:stretch>
            <a:fillRect/>
          </a:stretch>
        </p:blipFill>
        <p:spPr bwMode="auto">
          <a:xfrm>
            <a:off x="4860925" y="2852738"/>
            <a:ext cx="4286250" cy="396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0"/>
            <a:ext cx="8229600" cy="561975"/>
          </a:xfrm>
        </p:spPr>
        <p:txBody>
          <a:bodyPr/>
          <a:lstStyle/>
          <a:p>
            <a:r>
              <a:rPr lang="sr-Cyrl-CS" altLang="en-US" sz="2400" b="1">
                <a:solidFill>
                  <a:srgbClr val="FF0000"/>
                </a:solidFill>
                <a:latin typeface="Book Antiqua" pitchFamily="18" charset="0"/>
              </a:rPr>
              <a:t>МИШИЋИ</a:t>
            </a:r>
            <a:r>
              <a:rPr lang="en-US" altLang="en-US" sz="2400" b="1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sr-Cyrl-CS" altLang="en-US" sz="2400" b="1">
                <a:solidFill>
                  <a:srgbClr val="FF0000"/>
                </a:solidFill>
                <a:latin typeface="Book Antiqua" pitchFamily="18" charset="0"/>
              </a:rPr>
              <a:t>ПОДЛАКТА</a:t>
            </a:r>
            <a:endParaRPr lang="en-US" sz="2400" b="1">
              <a:solidFill>
                <a:srgbClr val="FF0000"/>
              </a:solidFill>
              <a:latin typeface="Book Antiqua" pitchFamily="18" charset="0"/>
            </a:endParaRPr>
          </a:p>
        </p:txBody>
      </p:sp>
      <p:sp>
        <p:nvSpPr>
          <p:cNvPr id="32771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00563" y="1490663"/>
            <a:ext cx="4610100" cy="49657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sr-Cyrl-CS" altLang="en-US" sz="1800" b="1">
                <a:latin typeface="Book Antiqua" pitchFamily="18" charset="0"/>
              </a:rPr>
              <a:t>Задња</a:t>
            </a:r>
            <a:r>
              <a:rPr lang="en-US" altLang="en-US" sz="1800" b="1">
                <a:latin typeface="Book Antiqua" pitchFamily="18" charset="0"/>
              </a:rPr>
              <a:t> </a:t>
            </a:r>
            <a:r>
              <a:rPr lang="sr-Cyrl-CS" altLang="en-US" sz="1800" b="1">
                <a:latin typeface="Book Antiqua" pitchFamily="18" charset="0"/>
              </a:rPr>
              <a:t>група</a:t>
            </a:r>
            <a:r>
              <a:rPr lang="en-US" altLang="en-US" sz="1800" b="1">
                <a:latin typeface="Book Antiqua" pitchFamily="18" charset="0"/>
              </a:rPr>
              <a:t>: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altLang="en-US" sz="1800" b="1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</a:rPr>
              <a:t>	</a:t>
            </a:r>
            <a:r>
              <a:rPr lang="sr-Cyrl-CS" altLang="en-US" sz="1800" u="sng">
                <a:latin typeface="Book Antiqua" pitchFamily="18" charset="0"/>
              </a:rPr>
              <a:t>Површни</a:t>
            </a:r>
            <a:r>
              <a:rPr lang="en-US" altLang="en-US" sz="1800" u="sng">
                <a:latin typeface="Book Antiqua" pitchFamily="18" charset="0"/>
              </a:rPr>
              <a:t> </a:t>
            </a:r>
            <a:r>
              <a:rPr lang="sr-Cyrl-CS" altLang="en-US" sz="1800" u="sng">
                <a:latin typeface="Book Antiqua" pitchFamily="18" charset="0"/>
              </a:rPr>
              <a:t>сл</a:t>
            </a:r>
            <a:r>
              <a:rPr lang="en-US" altLang="en-US" sz="1800" u="sng">
                <a:latin typeface="Book Antiqua" pitchFamily="18" charset="0"/>
              </a:rPr>
              <a:t>o</a:t>
            </a:r>
            <a:r>
              <a:rPr lang="sr-Cyrl-CS" altLang="en-US" sz="1800" u="sng">
                <a:latin typeface="Book Antiqua" pitchFamily="18" charset="0"/>
              </a:rPr>
              <a:t>ј</a:t>
            </a:r>
            <a:endParaRPr lang="en-US" altLang="en-US" sz="1800" u="sng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</a:rPr>
              <a:t>	- m. extensor digitorum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</a:rPr>
              <a:t>	- m. extensor digiti minimi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</a:rPr>
              <a:t>	- m. extensor carpi ulnaris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</a:rPr>
              <a:t>	- m. anconeus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altLang="en-US" sz="1800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</a:rPr>
              <a:t>	</a:t>
            </a:r>
            <a:r>
              <a:rPr lang="sr-Cyrl-CS" altLang="en-US" sz="1800" u="sng">
                <a:latin typeface="Book Antiqua" pitchFamily="18" charset="0"/>
              </a:rPr>
              <a:t>Дубоки</a:t>
            </a:r>
            <a:r>
              <a:rPr lang="en-US" altLang="en-US" sz="1800" u="sng">
                <a:latin typeface="Book Antiqua" pitchFamily="18" charset="0"/>
              </a:rPr>
              <a:t> </a:t>
            </a:r>
            <a:r>
              <a:rPr lang="sr-Cyrl-CS" altLang="en-US" sz="1800" u="sng">
                <a:latin typeface="Book Antiqua" pitchFamily="18" charset="0"/>
              </a:rPr>
              <a:t>сл</a:t>
            </a:r>
            <a:r>
              <a:rPr lang="en-US" altLang="en-US" sz="1800" u="sng">
                <a:latin typeface="Book Antiqua" pitchFamily="18" charset="0"/>
              </a:rPr>
              <a:t>o</a:t>
            </a:r>
            <a:r>
              <a:rPr lang="sr-Cyrl-CS" altLang="en-US" sz="1800" u="sng">
                <a:latin typeface="Book Antiqua" pitchFamily="18" charset="0"/>
              </a:rPr>
              <a:t>ј</a:t>
            </a:r>
            <a:endParaRPr lang="en-US" altLang="en-US" sz="1800" u="sng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</a:rPr>
              <a:t>	- m. abductor pollicis longus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</a:rPr>
              <a:t>	- m. extensor pollicis brevis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</a:rPr>
              <a:t>	- m. extensor pollicis longus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</a:rPr>
              <a:t>	- m. extensor indicis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1800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400">
                <a:latin typeface="Book Antiqua" pitchFamily="18" charset="0"/>
              </a:rPr>
              <a:t>* све инервише: </a:t>
            </a:r>
            <a:r>
              <a:rPr lang="en-GB" altLang="en-US" sz="1400">
                <a:latin typeface="Book Antiqua" pitchFamily="18" charset="0"/>
              </a:rPr>
              <a:t>n. radialis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en-US" sz="1400">
                <a:latin typeface="Book Antiqua" pitchFamily="18" charset="0"/>
              </a:rPr>
              <a:t>* </a:t>
            </a:r>
            <a:r>
              <a:rPr lang="en-US" altLang="en-US" sz="1400">
                <a:latin typeface="Book Antiqua" pitchFamily="18" charset="0"/>
              </a:rPr>
              <a:t>функција: екстензија и абдукција прстију и шаке</a:t>
            </a:r>
            <a:br>
              <a:rPr lang="en-US" altLang="en-US" sz="1400">
                <a:latin typeface="Book Antiqua" pitchFamily="18" charset="0"/>
              </a:rPr>
            </a:br>
            <a:r>
              <a:rPr lang="en-GB" altLang="en-US" sz="1400">
                <a:latin typeface="Book Antiqua" pitchFamily="18" charset="0"/>
              </a:rPr>
              <a:t>m. anconeus </a:t>
            </a:r>
            <a:r>
              <a:rPr lang="en-US" altLang="en-US" sz="1400">
                <a:latin typeface="Book Antiqua" pitchFamily="18" charset="0"/>
              </a:rPr>
              <a:t>врши екстензију подлакта</a:t>
            </a:r>
          </a:p>
        </p:txBody>
      </p:sp>
      <p:sp>
        <p:nvSpPr>
          <p:cNvPr id="32772" name="Rectangle 4"/>
          <p:cNvSpPr>
            <a:spLocks noGrp="1" noChangeArrowheads="1"/>
          </p:cNvSpPr>
          <p:nvPr/>
        </p:nvSpPr>
        <p:spPr bwMode="auto">
          <a:xfrm>
            <a:off x="36513" y="1412875"/>
            <a:ext cx="4248150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sr-Cyrl-CS" altLang="en-US" b="1">
                <a:latin typeface="Book Antiqua" pitchFamily="18" charset="0"/>
              </a:rPr>
              <a:t>Спољашњ</a:t>
            </a:r>
            <a:r>
              <a:rPr lang="en-US" altLang="en-US" b="1">
                <a:latin typeface="Book Antiqua" pitchFamily="18" charset="0"/>
              </a:rPr>
              <a:t>a </a:t>
            </a:r>
            <a:r>
              <a:rPr lang="sr-Cyrl-CS" altLang="en-US" b="1">
                <a:latin typeface="Book Antiqua" pitchFamily="18" charset="0"/>
              </a:rPr>
              <a:t>гру</a:t>
            </a:r>
            <a:r>
              <a:rPr lang="en-US" altLang="en-US" b="1">
                <a:latin typeface="Book Antiqua" pitchFamily="18" charset="0"/>
              </a:rPr>
              <a:t>пa: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None/>
            </a:pPr>
            <a:endParaRPr lang="en-US" altLang="en-US" b="1">
              <a:latin typeface="Book Antiqua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en-US" altLang="en-US">
                <a:latin typeface="Book Antiqua" pitchFamily="18" charset="0"/>
              </a:rPr>
              <a:t>	</a:t>
            </a:r>
            <a:r>
              <a:rPr lang="en-US" altLang="en-US" b="1">
                <a:latin typeface="Book Antiqua" pitchFamily="18" charset="0"/>
              </a:rPr>
              <a:t>- m. brachioradialis</a:t>
            </a:r>
            <a:br>
              <a:rPr lang="en-US" altLang="en-US" b="1">
                <a:latin typeface="Book Antiqua" pitchFamily="18" charset="0"/>
              </a:rPr>
            </a:br>
            <a:r>
              <a:rPr lang="en-US" altLang="en-US" sz="1400">
                <a:latin typeface="Book Antiqua" pitchFamily="18" charset="0"/>
              </a:rPr>
              <a:t>	</a:t>
            </a:r>
            <a:r>
              <a:rPr lang="en-GB" altLang="en-US" sz="1400">
                <a:latin typeface="Book Antiqua" pitchFamily="18" charset="0"/>
              </a:rPr>
              <a:t>* </a:t>
            </a:r>
            <a:r>
              <a:rPr lang="en-US" altLang="en-US" sz="1400">
                <a:latin typeface="Book Antiqua" pitchFamily="18" charset="0"/>
              </a:rPr>
              <a:t>функција: флексор подлакта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en-US" altLang="en-US" b="1">
                <a:latin typeface="Book Antiqua" pitchFamily="18" charset="0"/>
              </a:rPr>
              <a:t>	- m. extensor carpi radialis longus</a:t>
            </a:r>
            <a:br>
              <a:rPr lang="en-US" altLang="en-US" b="1">
                <a:latin typeface="Book Antiqua" pitchFamily="18" charset="0"/>
              </a:rPr>
            </a:br>
            <a:r>
              <a:rPr lang="en-US" altLang="en-US" sz="1400">
                <a:latin typeface="Book Antiqua" pitchFamily="18" charset="0"/>
              </a:rPr>
              <a:t>	</a:t>
            </a:r>
            <a:r>
              <a:rPr lang="en-GB" altLang="en-US" sz="1400">
                <a:latin typeface="Book Antiqua" pitchFamily="18" charset="0"/>
              </a:rPr>
              <a:t>* </a:t>
            </a:r>
            <a:r>
              <a:rPr lang="en-US" altLang="en-US" sz="1400">
                <a:latin typeface="Book Antiqua" pitchFamily="18" charset="0"/>
              </a:rPr>
              <a:t>функција: екстензија шаке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en-US" altLang="en-US" b="1">
                <a:latin typeface="Book Antiqua" pitchFamily="18" charset="0"/>
              </a:rPr>
              <a:t>	- m. extensor carpi radialis brevis</a:t>
            </a:r>
            <a:endParaRPr lang="en-US" altLang="en-US" sz="1400" b="1">
              <a:latin typeface="Book Antiqua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en-US" altLang="en-US" sz="1400" b="1">
                <a:latin typeface="Book Antiqua" pitchFamily="18" charset="0"/>
              </a:rPr>
              <a:t>		</a:t>
            </a:r>
            <a:r>
              <a:rPr lang="en-GB" altLang="en-US" sz="1400">
                <a:latin typeface="Book Antiqua" pitchFamily="18" charset="0"/>
              </a:rPr>
              <a:t>* </a:t>
            </a:r>
            <a:r>
              <a:rPr lang="en-US" altLang="en-US" sz="1400">
                <a:latin typeface="Book Antiqua" pitchFamily="18" charset="0"/>
              </a:rPr>
              <a:t>функција: екстензија шаке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en-US" altLang="en-US" b="1">
                <a:latin typeface="Book Antiqua" pitchFamily="18" charset="0"/>
              </a:rPr>
              <a:t>	- m. supinator</a:t>
            </a:r>
            <a:endParaRPr lang="en-US" altLang="en-US" sz="1400" b="1">
              <a:latin typeface="Book Antiqua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en-US" altLang="en-US" sz="1400">
                <a:latin typeface="Book Antiqua" pitchFamily="18" charset="0"/>
              </a:rPr>
              <a:t>		</a:t>
            </a:r>
            <a:r>
              <a:rPr lang="en-GB" altLang="en-US" sz="1400">
                <a:latin typeface="Book Antiqua" pitchFamily="18" charset="0"/>
              </a:rPr>
              <a:t>* </a:t>
            </a:r>
            <a:r>
              <a:rPr lang="en-US" altLang="en-US" sz="1400">
                <a:latin typeface="Book Antiqua" pitchFamily="18" charset="0"/>
              </a:rPr>
              <a:t>функција: супинација подлакта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None/>
            </a:pPr>
            <a:endParaRPr lang="en-US" altLang="en-US" sz="1400">
              <a:latin typeface="Book Antiqua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en-US" altLang="en-US">
                <a:latin typeface="Book Antiqua" pitchFamily="18" charset="0"/>
              </a:rPr>
              <a:t>	</a:t>
            </a:r>
            <a:r>
              <a:rPr lang="en-US" altLang="en-US" sz="1400">
                <a:latin typeface="Book Antiqua" pitchFamily="18" charset="0"/>
              </a:rPr>
              <a:t>* све инервише: </a:t>
            </a:r>
            <a:r>
              <a:rPr lang="en-GB" altLang="en-US" sz="1400">
                <a:latin typeface="Book Antiqua" pitchFamily="18" charset="0"/>
              </a:rPr>
              <a:t>n. radialis</a:t>
            </a:r>
            <a:br>
              <a:rPr lang="en-GB" altLang="en-US" sz="1400">
                <a:latin typeface="Book Antiqua" pitchFamily="18" charset="0"/>
              </a:rPr>
            </a:br>
            <a:r>
              <a:rPr lang="en-GB" altLang="en-US" sz="1400">
                <a:latin typeface="Book Antiqua" pitchFamily="18" charset="0"/>
              </a:rPr>
              <a:t/>
            </a:r>
            <a:br>
              <a:rPr lang="en-GB" altLang="en-US" sz="1400">
                <a:latin typeface="Book Antiqua" pitchFamily="18" charset="0"/>
              </a:rPr>
            </a:br>
            <a:endParaRPr lang="en-US" sz="1400">
              <a:latin typeface="Book Antiqu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/>
          <p:cNvPicPr>
            <a:picLocks noChangeAspect="1" noChangeArrowheads="1"/>
          </p:cNvPicPr>
          <p:nvPr/>
        </p:nvPicPr>
        <p:blipFill>
          <a:blip r:embed="rId2" cstate="print"/>
          <a:srcRect l="8299" r="41891" b="37746"/>
          <a:stretch>
            <a:fillRect/>
          </a:stretch>
        </p:blipFill>
        <p:spPr bwMode="auto">
          <a:xfrm>
            <a:off x="254000" y="0"/>
            <a:ext cx="4365625" cy="4095750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  <p:pic>
        <p:nvPicPr>
          <p:cNvPr id="33795" name="Picture 4"/>
          <p:cNvPicPr>
            <a:picLocks noChangeAspect="1" noChangeArrowheads="1"/>
          </p:cNvPicPr>
          <p:nvPr/>
        </p:nvPicPr>
        <p:blipFill>
          <a:blip r:embed="rId3" cstate="print"/>
          <a:srcRect l="9190" r="41891" b="39813"/>
          <a:stretch>
            <a:fillRect/>
          </a:stretch>
        </p:blipFill>
        <p:spPr bwMode="auto">
          <a:xfrm>
            <a:off x="4860925" y="-15875"/>
            <a:ext cx="428625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4" cstate="print"/>
          <a:srcRect l="7788" r="40822" b="36909"/>
          <a:stretch>
            <a:fillRect/>
          </a:stretch>
        </p:blipFill>
        <p:spPr bwMode="auto">
          <a:xfrm>
            <a:off x="2989263" y="3429000"/>
            <a:ext cx="3703637" cy="3416300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4"/>
          <p:cNvPicPr>
            <a:picLocks noChangeAspect="1" noChangeArrowheads="1"/>
          </p:cNvPicPr>
          <p:nvPr/>
        </p:nvPicPr>
        <p:blipFill>
          <a:blip r:embed="rId2" cstate="print"/>
          <a:srcRect l="8563" r="37869" b="37549"/>
          <a:stretch>
            <a:fillRect/>
          </a:stretch>
        </p:blipFill>
        <p:spPr bwMode="auto">
          <a:xfrm>
            <a:off x="755650" y="26988"/>
            <a:ext cx="7802563" cy="6831012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altLang="en-US"/>
              <a:t> </a:t>
            </a:r>
            <a:r>
              <a:rPr lang="sr-Cyrl-CS" altLang="en-US" sz="2400" b="1">
                <a:solidFill>
                  <a:srgbClr val="FF0000"/>
                </a:solidFill>
                <a:latin typeface="Book Antiqua" pitchFamily="18" charset="0"/>
              </a:rPr>
              <a:t>МИШИЋИ</a:t>
            </a:r>
            <a:r>
              <a:rPr lang="en-US" altLang="en-US" sz="2400" b="1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sr-Cyrl-CS" altLang="en-US" sz="2400" b="1">
                <a:solidFill>
                  <a:srgbClr val="FF0000"/>
                </a:solidFill>
                <a:latin typeface="Book Antiqua" pitchFamily="18" charset="0"/>
              </a:rPr>
              <a:t>ШАКЕ</a:t>
            </a:r>
            <a:endParaRPr lang="en-US" altLang="en-US" sz="2400" b="1">
              <a:solidFill>
                <a:srgbClr val="FF0000"/>
              </a:solidFill>
              <a:latin typeface="Book Antiqua" pitchFamily="18" charset="0"/>
            </a:endParaRPr>
          </a:p>
          <a:p>
            <a:pPr>
              <a:buFontTx/>
              <a:buNone/>
            </a:pPr>
            <a:r>
              <a:rPr lang="en-US" altLang="en-US"/>
              <a:t>   </a:t>
            </a:r>
            <a:r>
              <a:rPr lang="en-US" altLang="en-US" sz="2000"/>
              <a:t>- </a:t>
            </a:r>
            <a:r>
              <a:rPr lang="sr-Cyrl-CS" altLang="en-US" sz="1800" b="1">
                <a:latin typeface="Book Antiqua" pitchFamily="18" charset="0"/>
              </a:rPr>
              <a:t>Спољ</a:t>
            </a:r>
            <a:r>
              <a:rPr lang="en-US" altLang="en-US" sz="1800" b="1">
                <a:latin typeface="Book Antiqua" pitchFamily="18" charset="0"/>
              </a:rPr>
              <a:t>аш</a:t>
            </a:r>
            <a:r>
              <a:rPr lang="sr-Cyrl-CS" altLang="en-US" sz="1800" b="1">
                <a:latin typeface="Book Antiqua" pitchFamily="18" charset="0"/>
              </a:rPr>
              <a:t>ња</a:t>
            </a:r>
            <a:r>
              <a:rPr lang="en-US" altLang="en-US" sz="1800" b="1">
                <a:latin typeface="Book Antiqua" pitchFamily="18" charset="0"/>
              </a:rPr>
              <a:t> </a:t>
            </a:r>
            <a:r>
              <a:rPr lang="sr-Cyrl-CS" altLang="en-US" sz="1800" b="1">
                <a:latin typeface="Book Antiqua" pitchFamily="18" charset="0"/>
              </a:rPr>
              <a:t>група</a:t>
            </a:r>
            <a:r>
              <a:rPr lang="en-US" altLang="en-US" sz="1800">
                <a:latin typeface="Book Antiqua" pitchFamily="18" charset="0"/>
              </a:rPr>
              <a:t> (mm.eminentiae thenaris</a:t>
            </a:r>
            <a:r>
              <a:rPr lang="sr-Cyrl-CS" altLang="en-US" sz="1800">
                <a:latin typeface="Book Antiqua" pitchFamily="18" charset="0"/>
              </a:rPr>
              <a:t> </a:t>
            </a:r>
            <a:r>
              <a:rPr lang="en-US" altLang="en-US" sz="1800">
                <a:latin typeface="Book Antiqua" pitchFamily="18" charset="0"/>
              </a:rPr>
              <a:t>-</a:t>
            </a:r>
            <a:r>
              <a:rPr lang="sr-Cyrl-CS" altLang="en-US" sz="1800">
                <a:latin typeface="Book Antiqua" pitchFamily="18" charset="0"/>
              </a:rPr>
              <a:t> мишићи</a:t>
            </a:r>
            <a:r>
              <a:rPr lang="en-US" altLang="en-US" sz="1800">
                <a:latin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</a:rPr>
              <a:t>узвишења</a:t>
            </a:r>
            <a:r>
              <a:rPr lang="en-US" altLang="en-US" sz="1800">
                <a:latin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</a:rPr>
              <a:t>палца</a:t>
            </a:r>
            <a:r>
              <a:rPr lang="en-US" altLang="en-US" sz="1800">
                <a:latin typeface="Book Antiqua" pitchFamily="18" charset="0"/>
              </a:rPr>
              <a:t>)</a:t>
            </a:r>
          </a:p>
          <a:p>
            <a:pPr>
              <a:buFontTx/>
              <a:buNone/>
            </a:pPr>
            <a:r>
              <a:rPr lang="en-US" altLang="en-US" sz="1800">
                <a:latin typeface="Book Antiqua" pitchFamily="18" charset="0"/>
              </a:rPr>
              <a:t>       </a:t>
            </a:r>
            <a:r>
              <a:rPr lang="en-US" altLang="en-US" sz="1800">
                <a:solidFill>
                  <a:srgbClr val="FF0000"/>
                </a:solidFill>
                <a:latin typeface="Book Antiqua" pitchFamily="18" charset="0"/>
              </a:rPr>
              <a:t>1. M.abductor pollicis brevis (n.medianus)</a:t>
            </a:r>
          </a:p>
          <a:p>
            <a:pPr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Book Antiqua" pitchFamily="18" charset="0"/>
              </a:rPr>
              <a:t>       2. M.flexor pollicis brevis (n.medianus, n.ulnaris)</a:t>
            </a:r>
          </a:p>
          <a:p>
            <a:pPr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Book Antiqua" pitchFamily="18" charset="0"/>
              </a:rPr>
              <a:t>       3. M.opponens pollicis (n.medianus)</a:t>
            </a:r>
          </a:p>
          <a:p>
            <a:pPr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Book Antiqua" pitchFamily="18" charset="0"/>
              </a:rPr>
              <a:t>       4. M.adductor pollicis (n.ulnaris)</a:t>
            </a:r>
            <a:br>
              <a:rPr lang="en-US" altLang="en-US" sz="1800">
                <a:solidFill>
                  <a:srgbClr val="FF0000"/>
                </a:solidFill>
                <a:latin typeface="Book Antiqua" pitchFamily="18" charset="0"/>
              </a:rPr>
            </a:br>
            <a:endParaRPr lang="en-US" altLang="en-US" sz="1800">
              <a:solidFill>
                <a:srgbClr val="FF0000"/>
              </a:solidFill>
              <a:latin typeface="Book Antiqua" pitchFamily="18" charset="0"/>
            </a:endParaRPr>
          </a:p>
          <a:p>
            <a:pPr>
              <a:buFontTx/>
              <a:buNone/>
            </a:pPr>
            <a:r>
              <a:rPr lang="en-US" altLang="en-US" sz="1800">
                <a:latin typeface="Book Antiqua" pitchFamily="18" charset="0"/>
              </a:rPr>
              <a:t>      - </a:t>
            </a:r>
            <a:r>
              <a:rPr lang="sr-Cyrl-CS" altLang="en-US" sz="1800" b="1">
                <a:latin typeface="Book Antiqua" pitchFamily="18" charset="0"/>
              </a:rPr>
              <a:t>Унутрашња</a:t>
            </a:r>
            <a:r>
              <a:rPr lang="en-US" altLang="en-US" sz="1800" b="1">
                <a:latin typeface="Book Antiqua" pitchFamily="18" charset="0"/>
              </a:rPr>
              <a:t> </a:t>
            </a:r>
            <a:r>
              <a:rPr lang="sr-Cyrl-CS" altLang="en-US" sz="1800" b="1">
                <a:latin typeface="Book Antiqua" pitchFamily="18" charset="0"/>
              </a:rPr>
              <a:t>група</a:t>
            </a:r>
            <a:r>
              <a:rPr lang="en-US" altLang="en-US" sz="1800">
                <a:latin typeface="Book Antiqua" pitchFamily="18" charset="0"/>
              </a:rPr>
              <a:t> (mm.eminentiae hypothenaris</a:t>
            </a:r>
            <a:r>
              <a:rPr lang="sr-Cyrl-CS" altLang="en-US" sz="1800">
                <a:latin typeface="Book Antiqua" pitchFamily="18" charset="0"/>
              </a:rPr>
              <a:t> </a:t>
            </a:r>
            <a:r>
              <a:rPr lang="en-US" altLang="en-US" sz="1800">
                <a:latin typeface="Book Antiqua" pitchFamily="18" charset="0"/>
              </a:rPr>
              <a:t>-</a:t>
            </a:r>
            <a:r>
              <a:rPr lang="sr-Cyrl-CS" altLang="en-US" sz="1800">
                <a:latin typeface="Book Antiqua" pitchFamily="18" charset="0"/>
              </a:rPr>
              <a:t> мишићи</a:t>
            </a:r>
            <a:r>
              <a:rPr lang="en-US" altLang="en-US" sz="1800">
                <a:latin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</a:rPr>
              <a:t>узвишења</a:t>
            </a:r>
            <a:br>
              <a:rPr lang="sr-Cyrl-CS" altLang="en-US" sz="1800">
                <a:latin typeface="Book Antiqua" pitchFamily="18" charset="0"/>
              </a:rPr>
            </a:br>
            <a:r>
              <a:rPr lang="sr-Cyrl-CS" altLang="en-US" sz="1800">
                <a:latin typeface="Book Antiqua" pitchFamily="18" charset="0"/>
              </a:rPr>
              <a:t>                                     </a:t>
            </a:r>
            <a:r>
              <a:rPr lang="en-US" altLang="en-US" sz="1800">
                <a:latin typeface="Book Antiqua" pitchFamily="18" charset="0"/>
              </a:rPr>
              <a:t>  </a:t>
            </a:r>
            <a:r>
              <a:rPr lang="sr-Cyrl-CS" altLang="en-US" sz="1800">
                <a:latin typeface="Book Antiqua" pitchFamily="18" charset="0"/>
              </a:rPr>
              <a:t>малог</a:t>
            </a:r>
            <a:r>
              <a:rPr lang="en-US" altLang="en-US" sz="1800">
                <a:latin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</a:rPr>
              <a:t>прста</a:t>
            </a:r>
            <a:r>
              <a:rPr lang="en-US" altLang="en-US" sz="1800">
                <a:latin typeface="Book Antiqua" pitchFamily="18" charset="0"/>
              </a:rPr>
              <a:t>)</a:t>
            </a:r>
          </a:p>
          <a:p>
            <a:pPr>
              <a:buFontTx/>
              <a:buNone/>
            </a:pPr>
            <a:r>
              <a:rPr lang="en-US" altLang="en-US" sz="1800">
                <a:latin typeface="Book Antiqua" pitchFamily="18" charset="0"/>
              </a:rPr>
              <a:t>      </a:t>
            </a:r>
            <a:r>
              <a:rPr lang="en-US" altLang="en-US" sz="1800">
                <a:solidFill>
                  <a:srgbClr val="FF0000"/>
                </a:solidFill>
                <a:latin typeface="Book Antiqua" pitchFamily="18" charset="0"/>
              </a:rPr>
              <a:t> 1. M.abductor digiti minimi (n.ulnaris)</a:t>
            </a:r>
          </a:p>
          <a:p>
            <a:pPr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Book Antiqua" pitchFamily="18" charset="0"/>
              </a:rPr>
              <a:t>       2. M.flexor digiti minimi (n.ulnaris)</a:t>
            </a:r>
          </a:p>
          <a:p>
            <a:pPr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Book Antiqua" pitchFamily="18" charset="0"/>
              </a:rPr>
              <a:t>       3. M.opponens digiti minimi (n.ulnaris)</a:t>
            </a:r>
          </a:p>
          <a:p>
            <a:pPr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Book Antiqua" pitchFamily="18" charset="0"/>
              </a:rPr>
              <a:t>       4. M.palmaris brevis(n.ulnaris)</a:t>
            </a:r>
            <a:r>
              <a:rPr lang="en-US" altLang="en-US" sz="1800">
                <a:latin typeface="Book Antiqua" pitchFamily="18" charset="0"/>
              </a:rPr>
              <a:t/>
            </a:r>
            <a:br>
              <a:rPr lang="en-US" altLang="en-US" sz="1800">
                <a:latin typeface="Book Antiqua" pitchFamily="18" charset="0"/>
              </a:rPr>
            </a:br>
            <a:endParaRPr lang="en-US" altLang="en-US" sz="1800">
              <a:latin typeface="Book Antiqua" pitchFamily="18" charset="0"/>
            </a:endParaRPr>
          </a:p>
          <a:p>
            <a:pPr>
              <a:buFontTx/>
              <a:buNone/>
            </a:pPr>
            <a:r>
              <a:rPr lang="en-US" altLang="en-US" sz="1800">
                <a:latin typeface="Book Antiqua" pitchFamily="18" charset="0"/>
              </a:rPr>
              <a:t>     - </a:t>
            </a:r>
            <a:r>
              <a:rPr lang="sr-Cyrl-CS" altLang="en-US" sz="1800" b="1">
                <a:latin typeface="Book Antiqua" pitchFamily="18" charset="0"/>
              </a:rPr>
              <a:t>Средишња</a:t>
            </a:r>
            <a:r>
              <a:rPr lang="en-US" altLang="en-US" sz="1800" b="1">
                <a:latin typeface="Book Antiqua" pitchFamily="18" charset="0"/>
              </a:rPr>
              <a:t> </a:t>
            </a:r>
            <a:r>
              <a:rPr lang="sr-Cyrl-CS" altLang="en-US" sz="1800" b="1">
                <a:latin typeface="Book Antiqua" pitchFamily="18" charset="0"/>
              </a:rPr>
              <a:t>група</a:t>
            </a:r>
            <a:endParaRPr lang="en-US" altLang="en-US" sz="1800" b="1">
              <a:latin typeface="Book Antiqua" pitchFamily="18" charset="0"/>
            </a:endParaRPr>
          </a:p>
          <a:p>
            <a:pPr>
              <a:buFontTx/>
              <a:buNone/>
            </a:pPr>
            <a:r>
              <a:rPr lang="en-US" altLang="en-US" sz="1800">
                <a:latin typeface="Book Antiqua" pitchFamily="18" charset="0"/>
              </a:rPr>
              <a:t>      </a:t>
            </a:r>
            <a:r>
              <a:rPr lang="en-US" altLang="en-US" sz="1800">
                <a:solidFill>
                  <a:srgbClr val="FF0000"/>
                </a:solidFill>
                <a:latin typeface="Book Antiqua" pitchFamily="18" charset="0"/>
              </a:rPr>
              <a:t> 1. Mm lumbricales (има их 4 - </a:t>
            </a:r>
            <a:r>
              <a:rPr lang="sr-Cyrl-CS" altLang="en-US" sz="1800">
                <a:solidFill>
                  <a:srgbClr val="FF0000"/>
                </a:solidFill>
                <a:latin typeface="Book Antiqua" pitchFamily="18" charset="0"/>
              </a:rPr>
              <a:t>два</a:t>
            </a:r>
            <a:r>
              <a:rPr lang="en-US" altLang="en-US" sz="180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sr-Cyrl-CS" altLang="en-US" sz="1800">
                <a:solidFill>
                  <a:srgbClr val="FF0000"/>
                </a:solidFill>
                <a:latin typeface="Book Antiqua" pitchFamily="18" charset="0"/>
              </a:rPr>
              <a:t>унутрашња</a:t>
            </a:r>
            <a:r>
              <a:rPr lang="en-US" altLang="en-US" sz="180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sr-Cyrl-CS" altLang="en-US" sz="1800">
                <a:solidFill>
                  <a:srgbClr val="FF0000"/>
                </a:solidFill>
                <a:latin typeface="Book Antiqua" pitchFamily="18" charset="0"/>
              </a:rPr>
              <a:t>инервисан</a:t>
            </a:r>
            <a:r>
              <a:rPr lang="en-US" altLang="en-US" sz="1800">
                <a:solidFill>
                  <a:srgbClr val="FF0000"/>
                </a:solidFill>
                <a:latin typeface="Book Antiqua" pitchFamily="18" charset="0"/>
              </a:rPr>
              <a:t>а </a:t>
            </a:r>
            <a:r>
              <a:rPr lang="sr-Cyrl-CS" altLang="en-US" sz="1800">
                <a:solidFill>
                  <a:srgbClr val="FF0000"/>
                </a:solidFill>
                <a:latin typeface="Book Antiqua" pitchFamily="18" charset="0"/>
              </a:rPr>
              <a:t>од</a:t>
            </a:r>
            <a:r>
              <a:rPr lang="en-US" altLang="en-US" sz="1800">
                <a:solidFill>
                  <a:srgbClr val="FF0000"/>
                </a:solidFill>
                <a:latin typeface="Book Antiqua" pitchFamily="18" charset="0"/>
              </a:rPr>
              <a:t> n.ulnarisa, </a:t>
            </a:r>
            <a:r>
              <a:rPr lang="sr-Cyrl-CS" altLang="en-US" sz="1800">
                <a:solidFill>
                  <a:srgbClr val="FF0000"/>
                </a:solidFill>
                <a:latin typeface="Book Antiqua" pitchFamily="18" charset="0"/>
              </a:rPr>
              <a:t>а</a:t>
            </a:r>
            <a:r>
              <a:rPr lang="en-US" altLang="en-US" sz="180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sr-Cyrl-CS" altLang="en-US" sz="1800">
                <a:solidFill>
                  <a:srgbClr val="FF0000"/>
                </a:solidFill>
                <a:latin typeface="Book Antiqua" pitchFamily="18" charset="0"/>
              </a:rPr>
              <a:t>два</a:t>
            </a:r>
            <a:br>
              <a:rPr lang="sr-Cyrl-CS" altLang="en-US" sz="1800">
                <a:solidFill>
                  <a:srgbClr val="FF0000"/>
                </a:solidFill>
                <a:latin typeface="Book Antiqua" pitchFamily="18" charset="0"/>
              </a:rPr>
            </a:br>
            <a:r>
              <a:rPr lang="sr-Cyrl-CS" altLang="en-US" sz="1800">
                <a:solidFill>
                  <a:srgbClr val="FF0000"/>
                </a:solidFill>
                <a:latin typeface="Book Antiqua" pitchFamily="18" charset="0"/>
              </a:rPr>
              <a:t>                                 </a:t>
            </a:r>
            <a:r>
              <a:rPr lang="en-US" altLang="en-US" sz="1800">
                <a:solidFill>
                  <a:srgbClr val="FF0000"/>
                </a:solidFill>
                <a:latin typeface="Book Antiqua" pitchFamily="18" charset="0"/>
              </a:rPr>
              <a:t>   </a:t>
            </a:r>
            <a:r>
              <a:rPr lang="sr-Cyrl-CS" altLang="en-US" sz="1800">
                <a:solidFill>
                  <a:srgbClr val="FF0000"/>
                </a:solidFill>
                <a:latin typeface="Book Antiqua" pitchFamily="18" charset="0"/>
              </a:rPr>
              <a:t>спољ</a:t>
            </a:r>
            <a:r>
              <a:rPr lang="en-US" altLang="en-US" sz="1800">
                <a:solidFill>
                  <a:srgbClr val="FF0000"/>
                </a:solidFill>
                <a:latin typeface="Book Antiqua" pitchFamily="18" charset="0"/>
              </a:rPr>
              <a:t>аш</a:t>
            </a:r>
            <a:r>
              <a:rPr lang="sr-Cyrl-CS" altLang="en-US" sz="1800">
                <a:solidFill>
                  <a:srgbClr val="FF0000"/>
                </a:solidFill>
                <a:latin typeface="Book Antiqua" pitchFamily="18" charset="0"/>
              </a:rPr>
              <a:t>ња</a:t>
            </a:r>
            <a:r>
              <a:rPr lang="en-US" altLang="en-US" sz="180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sr-Cyrl-CS" altLang="en-US" sz="1800">
                <a:solidFill>
                  <a:srgbClr val="FF0000"/>
                </a:solidFill>
                <a:latin typeface="Book Antiqua" pitchFamily="18" charset="0"/>
              </a:rPr>
              <a:t>од</a:t>
            </a:r>
            <a:r>
              <a:rPr lang="en-US" altLang="en-US" sz="1800">
                <a:solidFill>
                  <a:srgbClr val="FF0000"/>
                </a:solidFill>
                <a:latin typeface="Book Antiqua" pitchFamily="18" charset="0"/>
              </a:rPr>
              <a:t> n.medianusa)</a:t>
            </a:r>
          </a:p>
          <a:p>
            <a:pPr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Book Antiqua" pitchFamily="18" charset="0"/>
              </a:rPr>
              <a:t>       2. Mm interossei (n.ulnaris)</a:t>
            </a:r>
          </a:p>
          <a:p>
            <a:pPr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Book Antiqua" pitchFamily="18" charset="0"/>
              </a:rPr>
              <a:t>           </a:t>
            </a:r>
            <a:r>
              <a:rPr lang="sr-Cyrl-CS" altLang="en-US" sz="1800">
                <a:solidFill>
                  <a:srgbClr val="FF0000"/>
                </a:solidFill>
                <a:latin typeface="Book Antiqua" pitchFamily="18" charset="0"/>
              </a:rPr>
              <a:t>деле</a:t>
            </a:r>
            <a:r>
              <a:rPr lang="en-US" altLang="en-US" sz="180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sr-Cyrl-CS" altLang="en-US" sz="1800">
                <a:solidFill>
                  <a:srgbClr val="FF0000"/>
                </a:solidFill>
                <a:latin typeface="Book Antiqua" pitchFamily="18" charset="0"/>
              </a:rPr>
              <a:t>се</a:t>
            </a:r>
            <a:r>
              <a:rPr lang="en-US" altLang="en-US" sz="180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sr-Cyrl-CS" altLang="en-US" sz="1800">
                <a:solidFill>
                  <a:srgbClr val="FF0000"/>
                </a:solidFill>
                <a:latin typeface="Book Antiqua" pitchFamily="18" charset="0"/>
              </a:rPr>
              <a:t>на</a:t>
            </a:r>
            <a:r>
              <a:rPr lang="en-US" altLang="en-US" sz="1800">
                <a:solidFill>
                  <a:srgbClr val="FF0000"/>
                </a:solidFill>
                <a:latin typeface="Book Antiqua" pitchFamily="18" charset="0"/>
              </a:rPr>
              <a:t> mm.interossei palmares (3) </a:t>
            </a:r>
            <a:r>
              <a:rPr lang="sr-Cyrl-CS" altLang="en-US" sz="1800">
                <a:solidFill>
                  <a:srgbClr val="FF0000"/>
                </a:solidFill>
                <a:latin typeface="Book Antiqua" pitchFamily="18" charset="0"/>
              </a:rPr>
              <a:t>и</a:t>
            </a:r>
            <a:r>
              <a:rPr lang="en-US" altLang="en-US" sz="1800">
                <a:solidFill>
                  <a:srgbClr val="FF0000"/>
                </a:solidFill>
                <a:latin typeface="Book Antiqua" pitchFamily="18" charset="0"/>
              </a:rPr>
              <a:t> mm.interossei dorsales (4).</a:t>
            </a:r>
          </a:p>
          <a:p>
            <a:pPr>
              <a:buFontTx/>
              <a:buNone/>
            </a:pPr>
            <a:endParaRPr lang="en-US" altLang="en-US" sz="1800">
              <a:solidFill>
                <a:srgbClr val="FF0000"/>
              </a:solidFill>
              <a:latin typeface="Book Antiqua" pitchFamily="18" charset="0"/>
            </a:endParaRPr>
          </a:p>
          <a:p>
            <a:pPr>
              <a:buFontTx/>
              <a:buNone/>
            </a:pPr>
            <a:endParaRPr lang="en-US" altLang="en-US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en-US" altLang="en-US" sz="2000"/>
          </a:p>
          <a:p>
            <a:pPr>
              <a:buFontTx/>
              <a:buNone/>
            </a:pPr>
            <a:endParaRPr lang="en-US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4"/>
          <p:cNvPicPr>
            <a:picLocks noChangeAspect="1" noChangeArrowheads="1"/>
          </p:cNvPicPr>
          <p:nvPr/>
        </p:nvPicPr>
        <p:blipFill>
          <a:blip r:embed="rId2" cstate="print"/>
          <a:srcRect l="7492" r="37869" b="38583"/>
          <a:stretch>
            <a:fillRect/>
          </a:stretch>
        </p:blipFill>
        <p:spPr bwMode="auto">
          <a:xfrm>
            <a:off x="36513" y="117475"/>
            <a:ext cx="4787900" cy="4041775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  <p:pic>
        <p:nvPicPr>
          <p:cNvPr id="36867" name="Picture 4"/>
          <p:cNvPicPr>
            <a:picLocks noChangeAspect="1" noChangeArrowheads="1"/>
          </p:cNvPicPr>
          <p:nvPr/>
        </p:nvPicPr>
        <p:blipFill>
          <a:blip r:embed="rId3" cstate="print"/>
          <a:srcRect l="8415" r="38017" b="37993"/>
          <a:stretch>
            <a:fillRect/>
          </a:stretch>
        </p:blipFill>
        <p:spPr bwMode="auto">
          <a:xfrm>
            <a:off x="4500563" y="0"/>
            <a:ext cx="4700587" cy="4081463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4" cstate="print"/>
          <a:srcRect l="9338" r="42851" b="37746"/>
          <a:stretch>
            <a:fillRect/>
          </a:stretch>
        </p:blipFill>
        <p:spPr bwMode="auto">
          <a:xfrm>
            <a:off x="1260475" y="4076700"/>
            <a:ext cx="2797175" cy="2732088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  <p:pic>
        <p:nvPicPr>
          <p:cNvPr id="36869" name="Picture 4"/>
          <p:cNvPicPr>
            <a:picLocks noChangeAspect="1" noChangeArrowheads="1"/>
          </p:cNvPicPr>
          <p:nvPr/>
        </p:nvPicPr>
        <p:blipFill>
          <a:blip r:embed="rId5" cstate="print"/>
          <a:srcRect l="9042" r="38644" b="38190"/>
          <a:stretch>
            <a:fillRect/>
          </a:stretch>
        </p:blipFill>
        <p:spPr bwMode="auto">
          <a:xfrm>
            <a:off x="5076825" y="4076700"/>
            <a:ext cx="3055938" cy="2711450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31763"/>
            <a:ext cx="8229600" cy="633412"/>
          </a:xfrm>
        </p:spPr>
        <p:txBody>
          <a:bodyPr/>
          <a:lstStyle/>
          <a:p>
            <a:r>
              <a:rPr lang="en-US" altLang="en-US" sz="2400" b="1">
                <a:solidFill>
                  <a:srgbClr val="FF9900"/>
                </a:solidFill>
                <a:latin typeface="Book Antiqua" pitchFamily="18" charset="0"/>
              </a:rPr>
              <a:t>МИШИЋИ </a:t>
            </a:r>
            <a:r>
              <a:rPr lang="en-US" sz="2400" b="1">
                <a:solidFill>
                  <a:srgbClr val="FF9900"/>
                </a:solidFill>
                <a:latin typeface="Book Antiqua" pitchFamily="18" charset="0"/>
              </a:rPr>
              <a:t>БЕДРА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6988" y="1743075"/>
            <a:ext cx="4548187" cy="4997450"/>
          </a:xfrm>
        </p:spPr>
        <p:txBody>
          <a:bodyPr/>
          <a:lstStyle/>
          <a:p>
            <a:r>
              <a:rPr lang="en-US" altLang="en-US" sz="1800" b="1">
                <a:latin typeface="Book Antiqua" pitchFamily="18" charset="0"/>
              </a:rPr>
              <a:t>Предња група:</a:t>
            </a:r>
            <a:br>
              <a:rPr lang="en-US" altLang="en-US" sz="1800" b="1">
                <a:latin typeface="Book Antiqua" pitchFamily="18" charset="0"/>
              </a:rPr>
            </a:br>
            <a:endParaRPr lang="en-US" altLang="en-US" sz="1000" b="1">
              <a:latin typeface="Book Antiqua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en-US" altLang="en-US" sz="1800">
                <a:latin typeface="Book Antiqua" pitchFamily="18" charset="0"/>
              </a:rPr>
              <a:t>	-</a:t>
            </a:r>
            <a:r>
              <a:rPr lang="en-US" altLang="en-US" sz="1800" b="1">
                <a:latin typeface="Book Antiqua" pitchFamily="18" charset="0"/>
              </a:rPr>
              <a:t> m. illiopsoas</a:t>
            </a:r>
            <a:r>
              <a:rPr lang="en-US" altLang="en-US" sz="1800">
                <a:latin typeface="Book Antiqua" pitchFamily="18" charset="0"/>
              </a:rPr>
              <a:t/>
            </a:r>
            <a:br>
              <a:rPr lang="en-US" altLang="en-US" sz="1800">
                <a:latin typeface="Book Antiqua" pitchFamily="18" charset="0"/>
              </a:rPr>
            </a:br>
            <a:r>
              <a:rPr lang="en-US" altLang="en-US" sz="1800">
                <a:latin typeface="Book Antiqua" pitchFamily="18" charset="0"/>
              </a:rPr>
              <a:t>	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* инервација: </a:t>
            </a: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n. femoralis</a:t>
            </a:r>
            <a:b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</a:b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	* 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функција: главни флексор бута</a:t>
            </a:r>
          </a:p>
          <a:p>
            <a:pPr>
              <a:buFont typeface="Wingdings" pitchFamily="2" charset="2"/>
              <a:buNone/>
            </a:pPr>
            <a:endParaRPr lang="en-US" altLang="en-US" sz="1800" b="1">
              <a:latin typeface="Book Antiqua" pitchFamily="18" charset="0"/>
            </a:endParaRPr>
          </a:p>
          <a:p>
            <a:r>
              <a:rPr lang="en-US" altLang="en-US" sz="1800" b="1">
                <a:latin typeface="Book Antiqua" pitchFamily="18" charset="0"/>
              </a:rPr>
              <a:t>Задња група:</a:t>
            </a:r>
          </a:p>
          <a:p>
            <a:pPr>
              <a:buFont typeface="Wingdings" pitchFamily="2" charset="2"/>
              <a:buNone/>
            </a:pPr>
            <a:endParaRPr lang="en-US" altLang="en-US" sz="1000" b="1">
              <a:latin typeface="Book Antiqua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en-US" altLang="en-US" sz="1800" b="1">
                <a:latin typeface="Book Antiqua" pitchFamily="18" charset="0"/>
              </a:rPr>
              <a:t>	</a:t>
            </a:r>
            <a:r>
              <a:rPr lang="en-US" altLang="en-US" sz="1800" u="sng">
                <a:latin typeface="Book Antiqua" pitchFamily="18" charset="0"/>
              </a:rPr>
              <a:t>Површни слој</a:t>
            </a:r>
          </a:p>
          <a:p>
            <a:pPr>
              <a:buFont typeface="Wingdings" pitchFamily="2" charset="2"/>
              <a:buNone/>
            </a:pPr>
            <a:r>
              <a:rPr lang="en-US" altLang="en-US" sz="1800" b="1">
                <a:latin typeface="Book Antiqua" pitchFamily="18" charset="0"/>
              </a:rPr>
              <a:t>	- m. tensor fasciae latae</a:t>
            </a:r>
            <a:r>
              <a:rPr lang="en-US" altLang="en-US" sz="1400" b="1">
                <a:latin typeface="Book Antiqua" pitchFamily="18" charset="0"/>
              </a:rPr>
              <a:t/>
            </a:r>
            <a:br>
              <a:rPr lang="en-US" altLang="en-US" sz="1400" b="1">
                <a:latin typeface="Book Antiqua" pitchFamily="18" charset="0"/>
              </a:rPr>
            </a:br>
            <a:r>
              <a:rPr lang="en-US" altLang="en-US" sz="1400" b="1">
                <a:latin typeface="Book Antiqua" pitchFamily="18" charset="0"/>
              </a:rPr>
              <a:t>	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* инервација: </a:t>
            </a: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plexus sacralis</a:t>
            </a:r>
          </a:p>
          <a:p>
            <a:pPr>
              <a:buFont typeface="Wingdings" pitchFamily="2" charset="2"/>
              <a:buNone/>
            </a:pPr>
            <a:r>
              <a:rPr lang="en-US" altLang="en-US" sz="1800" b="1">
                <a:latin typeface="Book Antiqua" pitchFamily="18" charset="0"/>
              </a:rPr>
              <a:t>	- m. gluteus maximus</a:t>
            </a:r>
            <a:r>
              <a:rPr lang="en-US" altLang="en-US" sz="1400">
                <a:latin typeface="Book Antiqua" pitchFamily="18" charset="0"/>
              </a:rPr>
              <a:t/>
            </a:r>
            <a:br>
              <a:rPr lang="en-US" altLang="en-US" sz="1400">
                <a:latin typeface="Book Antiqua" pitchFamily="18" charset="0"/>
              </a:rPr>
            </a:br>
            <a:r>
              <a:rPr lang="en-US" altLang="en-US" sz="1400">
                <a:latin typeface="Book Antiqua" pitchFamily="18" charset="0"/>
              </a:rPr>
              <a:t>	</a:t>
            </a: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* 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функција: главни екстензор бута</a:t>
            </a:r>
            <a:b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</a:b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	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* инервација: </a:t>
            </a: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plexus sacralis</a:t>
            </a:r>
          </a:p>
          <a:p>
            <a:pPr>
              <a:buFont typeface="Wingdings" pitchFamily="2" charset="2"/>
              <a:buNone/>
            </a:pPr>
            <a:r>
              <a:rPr lang="en-US" altLang="en-US" sz="1800">
                <a:latin typeface="Book Antiqua" pitchFamily="18" charset="0"/>
              </a:rPr>
              <a:t>	</a:t>
            </a:r>
            <a:r>
              <a:rPr lang="en-US" altLang="en-US" sz="1800" u="sng">
                <a:latin typeface="Book Antiqua" pitchFamily="18" charset="0"/>
              </a:rPr>
              <a:t>Средњи слој</a:t>
            </a:r>
          </a:p>
          <a:p>
            <a:pPr>
              <a:buFont typeface="Wingdings" pitchFamily="2" charset="2"/>
              <a:buNone/>
            </a:pPr>
            <a:r>
              <a:rPr lang="en-US" altLang="en-US" sz="1800">
                <a:latin typeface="Book Antiqua" pitchFamily="18" charset="0"/>
              </a:rPr>
              <a:t>	</a:t>
            </a:r>
            <a:r>
              <a:rPr lang="en-US" altLang="en-US" sz="1800" b="1">
                <a:latin typeface="Book Antiqua" pitchFamily="18" charset="0"/>
              </a:rPr>
              <a:t>- m. gluteus medius</a:t>
            </a:r>
            <a:endParaRPr lang="en-US" altLang="en-US" sz="1400" b="1">
              <a:latin typeface="Book Antiqua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en-US" altLang="en-US" sz="1400">
                <a:latin typeface="Book Antiqua" pitchFamily="18" charset="0"/>
              </a:rPr>
              <a:t>		</a:t>
            </a: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* 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функција: главни абдуктор бута</a:t>
            </a:r>
            <a:b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</a:b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	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* инервација: </a:t>
            </a: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plexus sacralis</a:t>
            </a:r>
          </a:p>
          <a:p>
            <a:pPr>
              <a:buFont typeface="Wingdings" pitchFamily="2" charset="2"/>
              <a:buNone/>
            </a:pPr>
            <a:r>
              <a:rPr lang="en-US" altLang="en-US" sz="1800">
                <a:latin typeface="Book Antiqua" pitchFamily="18" charset="0"/>
              </a:rPr>
              <a:t>     </a:t>
            </a:r>
          </a:p>
          <a:p>
            <a:pPr>
              <a:buFont typeface="Wingdings" pitchFamily="2" charset="2"/>
              <a:buNone/>
            </a:pPr>
            <a:endParaRPr lang="en-US" altLang="en-US" sz="1800">
              <a:latin typeface="Book Antiqua" pitchFamily="18" charset="0"/>
            </a:endParaRPr>
          </a:p>
          <a:p>
            <a:endParaRPr lang="en-US" sz="1800">
              <a:latin typeface="Book Antiqua" pitchFamily="18" charset="0"/>
            </a:endParaRPr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45025" y="3357563"/>
            <a:ext cx="4500563" cy="3455987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en-US" sz="1600" u="sng">
                <a:latin typeface="Book Antiqua" pitchFamily="18" charset="0"/>
              </a:rPr>
              <a:t>Дубоки слој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en-US" sz="1800">
                <a:latin typeface="Book Antiqua" pitchFamily="18" charset="0"/>
              </a:rPr>
              <a:t>	</a:t>
            </a:r>
            <a:r>
              <a:rPr lang="en-US" altLang="en-US" sz="1800" b="1">
                <a:latin typeface="Book Antiqua" pitchFamily="18" charset="0"/>
              </a:rPr>
              <a:t>- m. gluteus minimus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en-US" sz="1800" b="1">
                <a:latin typeface="Book Antiqua" pitchFamily="18" charset="0"/>
              </a:rPr>
              <a:t>	- 6 пелвитрохантеричких мишића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en-US" sz="1800" b="1">
                <a:latin typeface="Book Antiqua" pitchFamily="18" charset="0"/>
              </a:rPr>
              <a:t>		- m. piriformis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en-US" sz="1800" b="1">
                <a:latin typeface="Book Antiqua" pitchFamily="18" charset="0"/>
              </a:rPr>
              <a:t>		- m. obturatorius internus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en-US" sz="1800" b="1">
                <a:latin typeface="Book Antiqua" pitchFamily="18" charset="0"/>
              </a:rPr>
              <a:t>		- m. gemellus superior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en-US" sz="1800" b="1">
                <a:latin typeface="Book Antiqua" pitchFamily="18" charset="0"/>
              </a:rPr>
              <a:t>		- m. gemellus inferior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en-US" sz="1800" b="1">
                <a:latin typeface="Book Antiqua" pitchFamily="18" charset="0"/>
              </a:rPr>
              <a:t>		- m. obturatorius extenus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en-US" sz="1800" b="1">
                <a:latin typeface="Book Antiqua" pitchFamily="18" charset="0"/>
              </a:rPr>
              <a:t>		- m. quadratus femoris</a:t>
            </a:r>
            <a:br>
              <a:rPr lang="en-US" altLang="en-US" sz="1800" b="1">
                <a:latin typeface="Book Antiqua" pitchFamily="18" charset="0"/>
              </a:rPr>
            </a:br>
            <a:r>
              <a:rPr lang="en-US" altLang="en-US" sz="1600" b="1">
                <a:latin typeface="Book Antiqua" pitchFamily="18" charset="0"/>
              </a:rPr>
              <a:t/>
            </a:r>
            <a:br>
              <a:rPr lang="en-US" altLang="en-US" sz="1600" b="1">
                <a:latin typeface="Book Antiqua" pitchFamily="18" charset="0"/>
              </a:rPr>
            </a:b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* 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функција: спољашњи ротатори бута</a:t>
            </a:r>
            <a:b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* инервација: plexus sacralis</a:t>
            </a: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 (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за све мишиће ове</a:t>
            </a:r>
            <a:b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   групе, сем за </a:t>
            </a: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m. obturatorius xternus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, којег </a:t>
            </a:r>
            <a:b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   инервише </a:t>
            </a: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n. otutratorius (plexus lumbalis))</a:t>
            </a:r>
            <a:endParaRPr lang="en-US" altLang="en-US" sz="1400">
              <a:solidFill>
                <a:schemeClr val="tx2"/>
              </a:solidFill>
              <a:latin typeface="Book Antiqua" pitchFamily="18" charset="0"/>
            </a:endParaRPr>
          </a:p>
        </p:txBody>
      </p:sp>
      <p:sp>
        <p:nvSpPr>
          <p:cNvPr id="37893" name="Rectangle 4"/>
          <p:cNvSpPr>
            <a:spLocks noGrp="1" noChangeArrowheads="1"/>
          </p:cNvSpPr>
          <p:nvPr/>
        </p:nvSpPr>
        <p:spPr bwMode="auto">
          <a:xfrm>
            <a:off x="252413" y="765175"/>
            <a:ext cx="885825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Wingdings" pitchFamily="2" charset="2"/>
              <a:buNone/>
            </a:pPr>
            <a:r>
              <a:rPr lang="en-US" altLang="en-US">
                <a:latin typeface="Book Antiqua" pitchFamily="18" charset="0"/>
              </a:rPr>
              <a:t>- Повезују горњи крај бутне кости са костима карличног појаса и лумбалним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Wingdings" pitchFamily="2" charset="2"/>
              <a:buNone/>
            </a:pPr>
            <a:r>
              <a:rPr lang="en-US" altLang="en-US">
                <a:latin typeface="Book Antiqua" pitchFamily="18" charset="0"/>
              </a:rPr>
              <a:t>  делом кичменг стуба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Wingdings" pitchFamily="2" charset="2"/>
              <a:buNone/>
            </a:pPr>
            <a:r>
              <a:rPr lang="en-US" altLang="en-US">
                <a:latin typeface="Book Antiqua" pitchFamily="18" charset="0"/>
              </a:rPr>
              <a:t>- Карлична кост их дели на предњу и задњу групу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Wingdings" pitchFamily="2" charset="2"/>
              <a:buNone/>
            </a:pPr>
            <a:endParaRPr lang="en-US" altLang="en-US" b="1">
              <a:latin typeface="Book Antiqua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Wingdings" pitchFamily="2" charset="2"/>
              <a:buNone/>
            </a:pPr>
            <a:r>
              <a:rPr lang="en-US" altLang="en-US" b="1">
                <a:latin typeface="Book Antiqua" pitchFamily="18" charset="0"/>
              </a:rPr>
              <a:t>	</a:t>
            </a:r>
            <a:br>
              <a:rPr lang="en-US" altLang="en-US" b="1">
                <a:latin typeface="Book Antiqua" pitchFamily="18" charset="0"/>
              </a:rPr>
            </a:br>
            <a:endParaRPr lang="en-US" altLang="en-US">
              <a:latin typeface="Book Antiqu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13"/>
          <p:cNvPicPr>
            <a:picLocks noChangeAspect="1" noChangeArrowheads="1"/>
          </p:cNvPicPr>
          <p:nvPr/>
        </p:nvPicPr>
        <p:blipFill>
          <a:blip r:embed="rId2" cstate="print"/>
          <a:srcRect l="7788" r="37685" b="37993"/>
          <a:stretch>
            <a:fillRect/>
          </a:stretch>
        </p:blipFill>
        <p:spPr bwMode="auto">
          <a:xfrm>
            <a:off x="109538" y="0"/>
            <a:ext cx="4779962" cy="4081463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  <p:pic>
        <p:nvPicPr>
          <p:cNvPr id="38915" name="Picture 4"/>
          <p:cNvPicPr>
            <a:picLocks noChangeAspect="1" noChangeArrowheads="1"/>
          </p:cNvPicPr>
          <p:nvPr/>
        </p:nvPicPr>
        <p:blipFill>
          <a:blip r:embed="rId3" cstate="print"/>
          <a:srcRect l="8711" r="41745" b="37549"/>
          <a:stretch>
            <a:fillRect/>
          </a:stretch>
        </p:blipFill>
        <p:spPr bwMode="auto">
          <a:xfrm>
            <a:off x="4787900" y="2636838"/>
            <a:ext cx="4344988" cy="4114800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4"/>
          <p:cNvPicPr>
            <a:picLocks noChangeAspect="1" noChangeArrowheads="1"/>
          </p:cNvPicPr>
          <p:nvPr/>
        </p:nvPicPr>
        <p:blipFill>
          <a:blip r:embed="rId2" cstate="print"/>
          <a:srcRect l="10445" r="41891" b="38190"/>
          <a:stretch>
            <a:fillRect/>
          </a:stretch>
        </p:blipFill>
        <p:spPr bwMode="auto">
          <a:xfrm>
            <a:off x="1116013" y="100013"/>
            <a:ext cx="6938962" cy="6757987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31763"/>
            <a:ext cx="8229600" cy="777875"/>
          </a:xfrm>
        </p:spPr>
        <p:txBody>
          <a:bodyPr/>
          <a:lstStyle/>
          <a:p>
            <a:r>
              <a:rPr lang="sr-Cyrl-CS" altLang="en-US" sz="2400" b="1">
                <a:solidFill>
                  <a:srgbClr val="FF9900"/>
                </a:solidFill>
                <a:latin typeface="Book Antiqua" pitchFamily="18" charset="0"/>
              </a:rPr>
              <a:t>МИШИЋИ БУТА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8100" y="981075"/>
            <a:ext cx="5326063" cy="576103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sr-Cyrl-CS" altLang="en-US" sz="1800" b="1">
                <a:latin typeface="Book Antiqua" pitchFamily="18" charset="0"/>
              </a:rPr>
              <a:t>Предња група</a:t>
            </a:r>
            <a:r>
              <a:rPr lang="sr-Latn-CS" altLang="en-US" sz="1800" b="1">
                <a:latin typeface="Book Antiqua" pitchFamily="18" charset="0"/>
              </a:rPr>
              <a:t>:</a:t>
            </a:r>
          </a:p>
          <a:p>
            <a:pPr>
              <a:lnSpc>
                <a:spcPct val="80000"/>
              </a:lnSpc>
              <a:buFontTx/>
              <a:buNone/>
            </a:pPr>
            <a:endParaRPr lang="sr-Latn-CS" altLang="en-US" sz="1800" b="1"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>
                <a:latin typeface="Book Antiqua" pitchFamily="18" charset="0"/>
              </a:rPr>
              <a:t>	</a:t>
            </a:r>
            <a:r>
              <a:rPr lang="sr-Latn-CS" altLang="en-US" sz="1800" b="1">
                <a:latin typeface="Book Antiqua" pitchFamily="18" charset="0"/>
              </a:rPr>
              <a:t>- m. quadriceps femoris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b="1">
                <a:latin typeface="Book Antiqua" pitchFamily="18" charset="0"/>
              </a:rPr>
              <a:t>	 	 m. rectus femoris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b="1">
                <a:latin typeface="Book Antiqua" pitchFamily="18" charset="0"/>
              </a:rPr>
              <a:t>		 m. vastus lateralis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b="1">
                <a:latin typeface="Book Antiqua" pitchFamily="18" charset="0"/>
              </a:rPr>
              <a:t>		 m. vastus intermedius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b="1">
                <a:latin typeface="Book Antiqua" pitchFamily="18" charset="0"/>
              </a:rPr>
              <a:t>		 m. vastus medialis</a:t>
            </a:r>
            <a:br>
              <a:rPr lang="sr-Latn-CS" altLang="en-US" sz="1800" b="1">
                <a:latin typeface="Book Antiqua" pitchFamily="18" charset="0"/>
              </a:rPr>
            </a:br>
            <a:r>
              <a:rPr lang="en-US" altLang="en-US" sz="1800" b="1">
                <a:latin typeface="Book Antiqua" pitchFamily="18" charset="0"/>
              </a:rPr>
              <a:t>    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* инервација: </a:t>
            </a: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n. femoralis</a:t>
            </a:r>
            <a:b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     </a:t>
            </a: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* 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функција: флексор бута</a:t>
            </a: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 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и екстензор потколенице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b="1">
                <a:latin typeface="Book Antiqua" pitchFamily="18" charset="0"/>
              </a:rPr>
              <a:t>	- m. sartorius</a:t>
            </a:r>
            <a:br>
              <a:rPr lang="sr-Latn-CS" altLang="en-US" sz="1800" b="1">
                <a:latin typeface="Book Antiqua" pitchFamily="18" charset="0"/>
              </a:rPr>
            </a:br>
            <a:r>
              <a:rPr lang="sr-Latn-CS" altLang="en-US" sz="1800" b="1">
                <a:latin typeface="Book Antiqua" pitchFamily="18" charset="0"/>
              </a:rPr>
              <a:t> </a:t>
            </a:r>
            <a:r>
              <a:rPr lang="en-US" altLang="en-US" sz="1800" b="1">
                <a:latin typeface="Book Antiqua" pitchFamily="18" charset="0"/>
              </a:rPr>
              <a:t>    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* инервација: </a:t>
            </a: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n. femoralis	</a:t>
            </a:r>
            <a:b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      </a:t>
            </a: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* 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функција: флексор бута</a:t>
            </a: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 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и флексор потколенице</a:t>
            </a:r>
          </a:p>
          <a:p>
            <a:pPr>
              <a:lnSpc>
                <a:spcPct val="80000"/>
              </a:lnSpc>
              <a:buFontTx/>
              <a:buNone/>
            </a:pPr>
            <a:endParaRPr lang="sr-Latn-CS" altLang="en-US" sz="1800"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sr-Latn-CS" altLang="en-US" sz="1800">
              <a:latin typeface="Book Antiqua" pitchFamily="18" charset="0"/>
            </a:endParaRPr>
          </a:p>
          <a:p>
            <a:pPr>
              <a:lnSpc>
                <a:spcPct val="80000"/>
              </a:lnSpc>
            </a:pPr>
            <a:r>
              <a:rPr lang="sr-Cyrl-CS" altLang="en-US" sz="1800" b="1">
                <a:latin typeface="Book Antiqua" pitchFamily="18" charset="0"/>
              </a:rPr>
              <a:t>Задња група:</a:t>
            </a:r>
          </a:p>
          <a:p>
            <a:pPr>
              <a:lnSpc>
                <a:spcPct val="80000"/>
              </a:lnSpc>
              <a:buFontTx/>
              <a:buNone/>
            </a:pPr>
            <a:endParaRPr lang="sr-Latn-CS" altLang="en-US" sz="1800" b="1"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b="1">
                <a:latin typeface="Book Antiqua" pitchFamily="18" charset="0"/>
              </a:rPr>
              <a:t>	- m. semimembranosus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b="1">
                <a:latin typeface="Book Antiqua" pitchFamily="18" charset="0"/>
              </a:rPr>
              <a:t>	- m. semitendinosus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b="1">
                <a:latin typeface="Book Antiqua" pitchFamily="18" charset="0"/>
              </a:rPr>
              <a:t>	- m. biceps femoris</a:t>
            </a:r>
            <a:r>
              <a:rPr lang="sr-Latn-CS" altLang="en-US" sz="1800">
                <a:latin typeface="Book Antiqua" pitchFamily="18" charset="0"/>
              </a:rPr>
              <a:t/>
            </a:r>
            <a:br>
              <a:rPr lang="sr-Latn-CS" altLang="en-US" sz="1800">
                <a:latin typeface="Book Antiqua" pitchFamily="18" charset="0"/>
              </a:rPr>
            </a:br>
            <a:r>
              <a:rPr lang="sr-Latn-CS" altLang="en-US" sz="1800">
                <a:latin typeface="Book Antiqua" pitchFamily="18" charset="0"/>
              </a:rPr>
              <a:t/>
            </a:r>
            <a:br>
              <a:rPr lang="sr-Latn-CS" altLang="en-US" sz="1800">
                <a:latin typeface="Book Antiqua" pitchFamily="18" charset="0"/>
              </a:rPr>
            </a:b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     </a:t>
            </a:r>
            <a:r>
              <a:rPr lang="sr-Latn-CS" altLang="en-US" sz="1400">
                <a:solidFill>
                  <a:schemeClr val="tx2"/>
                </a:solidFill>
                <a:latin typeface="Book Antiqua" pitchFamily="18" charset="0"/>
              </a:rPr>
              <a:t>* инервација: n. </a:t>
            </a: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ischiadicus</a:t>
            </a:r>
            <a:r>
              <a:rPr lang="sr-Latn-CS" altLang="en-US" sz="1400">
                <a:solidFill>
                  <a:schemeClr val="tx2"/>
                </a:solidFill>
                <a:latin typeface="Book Antiqua" pitchFamily="18" charset="0"/>
              </a:rPr>
              <a:t/>
            </a:r>
            <a:br>
              <a:rPr lang="sr-Latn-CS" altLang="en-US" sz="1400">
                <a:solidFill>
                  <a:schemeClr val="tx2"/>
                </a:solidFill>
                <a:latin typeface="Book Antiqua" pitchFamily="18" charset="0"/>
              </a:rPr>
            </a:br>
            <a:r>
              <a:rPr lang="sr-Latn-CS" altLang="en-US" sz="1400">
                <a:solidFill>
                  <a:schemeClr val="tx2"/>
                </a:solidFill>
                <a:latin typeface="Book Antiqua" pitchFamily="18" charset="0"/>
              </a:rPr>
              <a:t>     * функција: 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екстензори</a:t>
            </a:r>
            <a:r>
              <a:rPr lang="sr-Latn-CS" altLang="en-US" sz="1400">
                <a:solidFill>
                  <a:schemeClr val="tx2"/>
                </a:solidFill>
                <a:latin typeface="Book Antiqua" pitchFamily="18" charset="0"/>
              </a:rPr>
              <a:t> бута и флексор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и</a:t>
            </a:r>
            <a:r>
              <a:rPr lang="sr-Latn-CS" altLang="en-US" sz="1400">
                <a:solidFill>
                  <a:schemeClr val="tx2"/>
                </a:solidFill>
                <a:latin typeface="Book Antiqua" pitchFamily="18" charset="0"/>
              </a:rPr>
              <a:t> потколенице</a:t>
            </a:r>
          </a:p>
        </p:txBody>
      </p:sp>
      <p:sp>
        <p:nvSpPr>
          <p:cNvPr id="40964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860925" y="985838"/>
            <a:ext cx="4252913" cy="435133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sr-Cyrl-CS" altLang="en-US" sz="1800" b="1">
                <a:latin typeface="Book Antiqua" pitchFamily="18" charset="0"/>
              </a:rPr>
              <a:t>Унутрашња група</a:t>
            </a:r>
            <a:r>
              <a:rPr lang="sr-Latn-CS" altLang="en-US" sz="1800" b="1">
                <a:latin typeface="Book Antiqua" pitchFamily="18" charset="0"/>
              </a:rPr>
              <a:t>:</a:t>
            </a:r>
          </a:p>
          <a:p>
            <a:pPr>
              <a:lnSpc>
                <a:spcPct val="90000"/>
              </a:lnSpc>
              <a:buFontTx/>
              <a:buNone/>
            </a:pPr>
            <a:endParaRPr lang="sr-Latn-CS" altLang="en-US" sz="1800" b="1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 b="1">
                <a:latin typeface="Book Antiqua" pitchFamily="18" charset="0"/>
              </a:rPr>
              <a:t>	- m. pectineus</a:t>
            </a:r>
            <a:br>
              <a:rPr lang="sr-Latn-CS" altLang="en-US" sz="1800" b="1">
                <a:latin typeface="Book Antiqua" pitchFamily="18" charset="0"/>
              </a:rPr>
            </a:br>
            <a:r>
              <a:rPr lang="en-US" altLang="en-US" sz="1800" b="1">
                <a:latin typeface="Book Antiqua" pitchFamily="18" charset="0"/>
              </a:rPr>
              <a:t> </a:t>
            </a:r>
            <a:r>
              <a:rPr lang="en-GB" altLang="en-US" sz="1800" b="1">
                <a:latin typeface="Book Antiqua" pitchFamily="18" charset="0"/>
              </a:rPr>
              <a:t> 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* инервација: </a:t>
            </a: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n. femoralis</a:t>
            </a:r>
            <a:r>
              <a:rPr lang="en-US" altLang="en-US" sz="1400">
                <a:latin typeface="Book Antiqua" pitchFamily="18" charset="0"/>
              </a:rPr>
              <a:t> и </a:t>
            </a:r>
            <a:r>
              <a:rPr lang="en-GB" altLang="en-US" sz="1400">
                <a:latin typeface="Book Antiqua" pitchFamily="18" charset="0"/>
              </a:rPr>
              <a:t>n. obturatorius</a:t>
            </a:r>
            <a:endParaRPr lang="en-GB" altLang="en-US" sz="1400">
              <a:solidFill>
                <a:schemeClr val="tx2"/>
              </a:solidFill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 b="1">
                <a:latin typeface="Book Antiqua" pitchFamily="18" charset="0"/>
              </a:rPr>
              <a:t>	- m. adductor longus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	   </a:t>
            </a:r>
            <a:r>
              <a:rPr lang="sr-Latn-CS" altLang="en-US" sz="1400">
                <a:solidFill>
                  <a:schemeClr val="tx2"/>
                </a:solidFill>
                <a:latin typeface="Book Antiqua" pitchFamily="18" charset="0"/>
              </a:rPr>
              <a:t>* инервација: n. femoralis</a:t>
            </a:r>
            <a:r>
              <a:rPr lang="sr-Latn-CS" altLang="en-US" sz="1400">
                <a:latin typeface="Book Antiqua" pitchFamily="18" charset="0"/>
              </a:rPr>
              <a:t> и n. obturatorius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 b="1">
                <a:latin typeface="Book Antiqua" pitchFamily="18" charset="0"/>
              </a:rPr>
              <a:t>	- m. adductor brevis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	   </a:t>
            </a:r>
            <a:r>
              <a:rPr lang="sr-Latn-CS" altLang="en-US" sz="1400">
                <a:solidFill>
                  <a:schemeClr val="tx2"/>
                </a:solidFill>
                <a:latin typeface="Book Antiqua" pitchFamily="18" charset="0"/>
              </a:rPr>
              <a:t>* инервација: </a:t>
            </a:r>
            <a:r>
              <a:rPr lang="sr-Latn-CS" altLang="en-US" sz="1400">
                <a:latin typeface="Book Antiqua" pitchFamily="18" charset="0"/>
              </a:rPr>
              <a:t>n. obturatorius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 b="1">
                <a:latin typeface="Book Antiqua" pitchFamily="18" charset="0"/>
              </a:rPr>
              <a:t>	- m. adductor magnus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	   </a:t>
            </a:r>
            <a:r>
              <a:rPr lang="sr-Latn-CS" altLang="en-US" sz="1400">
                <a:solidFill>
                  <a:schemeClr val="tx2"/>
                </a:solidFill>
                <a:latin typeface="Book Antiqua" pitchFamily="18" charset="0"/>
              </a:rPr>
              <a:t>* инервација: </a:t>
            </a:r>
            <a:r>
              <a:rPr lang="sr-Latn-CS" altLang="en-US" sz="1400">
                <a:latin typeface="Book Antiqua" pitchFamily="18" charset="0"/>
              </a:rPr>
              <a:t>n. obturatorius</a:t>
            </a:r>
            <a:r>
              <a:rPr lang="en-GB" altLang="en-US" sz="1400">
                <a:latin typeface="Book Antiqua" pitchFamily="18" charset="0"/>
              </a:rPr>
              <a:t> </a:t>
            </a:r>
            <a:r>
              <a:rPr lang="sr-Latn-CS" altLang="en-US" sz="1400">
                <a:latin typeface="Book Antiqua" pitchFamily="18" charset="0"/>
              </a:rPr>
              <a:t>и </a:t>
            </a:r>
            <a:r>
              <a:rPr lang="en-GB" altLang="en-US" sz="1400">
                <a:latin typeface="Book Antiqua" pitchFamily="18" charset="0"/>
              </a:rPr>
              <a:t>n. ischiadicus</a:t>
            </a:r>
            <a:endParaRPr lang="sr-Latn-CS" altLang="en-US" sz="1400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 b="1">
                <a:latin typeface="Book Antiqua" pitchFamily="18" charset="0"/>
              </a:rPr>
              <a:t>	- m. gracilis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	   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* инервација:</a:t>
            </a: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 </a:t>
            </a:r>
            <a:r>
              <a:rPr lang="en-GB" altLang="en-US" sz="1400">
                <a:latin typeface="Book Antiqua" pitchFamily="18" charset="0"/>
              </a:rPr>
              <a:t>n. obturatorius</a:t>
            </a:r>
          </a:p>
          <a:p>
            <a:pPr>
              <a:lnSpc>
                <a:spcPct val="90000"/>
              </a:lnSpc>
              <a:buFontTx/>
              <a:buNone/>
            </a:pPr>
            <a:endParaRPr lang="en-GB" altLang="en-US" sz="1400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GB" altLang="en-US" sz="1400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400">
                <a:solidFill>
                  <a:schemeClr val="tx2"/>
                </a:solidFill>
                <a:latin typeface="Book Antiqua" pitchFamily="18" charset="0"/>
              </a:rPr>
              <a:t>     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		</a:t>
            </a:r>
            <a:r>
              <a:rPr lang="sr-Latn-CS" altLang="en-US" sz="1400">
                <a:solidFill>
                  <a:schemeClr val="tx2"/>
                </a:solidFill>
                <a:latin typeface="Book Antiqua" pitchFamily="18" charset="0"/>
              </a:rPr>
              <a:t>* функција: 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адуктори</a:t>
            </a:r>
            <a:r>
              <a:rPr lang="sr-Latn-CS" altLang="en-US" sz="1400">
                <a:solidFill>
                  <a:schemeClr val="tx2"/>
                </a:solidFill>
                <a:latin typeface="Book Antiqua" pitchFamily="18" charset="0"/>
              </a:rPr>
              <a:t> бута</a:t>
            </a:r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0" y="2228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sr-Latn-CS" altLang="en-US"/>
          </a:p>
        </p:txBody>
      </p:sp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0" y="4629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sr-Latn-CS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-23813"/>
            <a:ext cx="8085138" cy="715963"/>
          </a:xfrm>
        </p:spPr>
        <p:txBody>
          <a:bodyPr/>
          <a:lstStyle/>
          <a:p>
            <a:r>
              <a:rPr lang="en-US" altLang="en-US" sz="2800" b="1">
                <a:solidFill>
                  <a:srgbClr val="0066FF"/>
                </a:solidFill>
                <a:latin typeface="Book Antiqua" pitchFamily="18" charset="0"/>
              </a:rPr>
              <a:t>1. МИШИЋИ ГЛАВЕ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88" y="836613"/>
            <a:ext cx="9109075" cy="6021387"/>
          </a:xfrm>
        </p:spPr>
        <p:txBody>
          <a:bodyPr/>
          <a:lstStyle/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altLang="en-US" sz="2400" b="1" i="1">
                <a:solidFill>
                  <a:srgbClr val="0066FF"/>
                </a:solidFill>
                <a:latin typeface="Book Antiqua" pitchFamily="18" charset="0"/>
              </a:rPr>
              <a:t>Б</a:t>
            </a:r>
            <a:r>
              <a:rPr lang="sr-Latn-CS" altLang="en-US" sz="2400" b="1" i="1">
                <a:solidFill>
                  <a:srgbClr val="0066FF"/>
                </a:solidFill>
                <a:latin typeface="Book Antiqua" pitchFamily="18" charset="0"/>
              </a:rPr>
              <a:t>* Дубоки (мастикаторни) мишићи главе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altLang="en-US" sz="1800" b="1">
                <a:latin typeface="Book Antiqua" pitchFamily="18" charset="0"/>
              </a:rPr>
              <a:t>	</a:t>
            </a:r>
            <a:r>
              <a:rPr lang="en-US" altLang="en-US" sz="1600" b="1">
                <a:latin typeface="Book Antiqua" pitchFamily="18" charset="0"/>
              </a:rPr>
              <a:t>- мишићи жвакања - својим дејством делују на доњу вилицу (</a:t>
            </a:r>
            <a:r>
              <a:rPr lang="en-GB" altLang="en-US" sz="1600" b="1">
                <a:latin typeface="Book Antiqua" pitchFamily="18" charset="0"/>
              </a:rPr>
              <a:t>mandibula)</a:t>
            </a:r>
            <a:br>
              <a:rPr lang="en-GB" altLang="en-US" sz="1600" b="1">
                <a:latin typeface="Book Antiqua" pitchFamily="18" charset="0"/>
              </a:rPr>
            </a:br>
            <a:r>
              <a:rPr lang="en-GB" altLang="en-US" sz="1600" b="1">
                <a:latin typeface="Book Antiqua" pitchFamily="18" charset="0"/>
              </a:rPr>
              <a:t>- </a:t>
            </a:r>
            <a:r>
              <a:rPr lang="en-US" altLang="en-US" sz="1600" b="1">
                <a:latin typeface="Book Antiqua" pitchFamily="18" charset="0"/>
              </a:rPr>
              <a:t>једним својим крајем припајају се на костима лобање, а другим крајем</a:t>
            </a:r>
            <a:br>
              <a:rPr lang="en-US" altLang="en-US" sz="1600" b="1">
                <a:latin typeface="Book Antiqua" pitchFamily="18" charset="0"/>
              </a:rPr>
            </a:br>
            <a:r>
              <a:rPr lang="en-US" altLang="en-US" sz="1600" b="1">
                <a:latin typeface="Book Antiqua" pitchFamily="18" charset="0"/>
              </a:rPr>
              <a:t>  на грани доње вилице (</a:t>
            </a:r>
            <a:r>
              <a:rPr lang="en-GB" altLang="en-US" sz="1600" b="1">
                <a:latin typeface="Book Antiqua" pitchFamily="18" charset="0"/>
              </a:rPr>
              <a:t>ramus mandibulae)</a:t>
            </a:r>
            <a:r>
              <a:rPr lang="en-US" altLang="en-US" sz="1600" b="1">
                <a:latin typeface="Book Antiqua" pitchFamily="18" charset="0"/>
              </a:rPr>
              <a:t/>
            </a:r>
            <a:br>
              <a:rPr lang="en-US" altLang="en-US" sz="1600" b="1">
                <a:latin typeface="Book Antiqua" pitchFamily="18" charset="0"/>
              </a:rPr>
            </a:br>
            <a:r>
              <a:rPr lang="en-US" altLang="en-US" sz="1600" b="1">
                <a:latin typeface="Book Antiqua" pitchFamily="18" charset="0"/>
              </a:rPr>
              <a:t>- сви су инервисани гранама </a:t>
            </a:r>
            <a:r>
              <a:rPr lang="en-GB" altLang="en-US" sz="1600" b="1">
                <a:latin typeface="Book Antiqua" pitchFamily="18" charset="0"/>
              </a:rPr>
              <a:t>n. mandibularis-a, </a:t>
            </a:r>
            <a:r>
              <a:rPr lang="en-US" altLang="en-US" sz="1600" b="1">
                <a:latin typeface="Book Antiqua" pitchFamily="18" charset="0"/>
              </a:rPr>
              <a:t>која предсатвља грану</a:t>
            </a:r>
            <a:br>
              <a:rPr lang="en-US" altLang="en-US" sz="1600" b="1">
                <a:latin typeface="Book Antiqua" pitchFamily="18" charset="0"/>
              </a:rPr>
            </a:br>
            <a:r>
              <a:rPr lang="en-US" altLang="en-US" sz="1600" b="1">
                <a:latin typeface="Book Antiqua" pitchFamily="18" charset="0"/>
              </a:rPr>
              <a:t>  5. кранијалног живца (</a:t>
            </a:r>
            <a:r>
              <a:rPr lang="en-GB" altLang="en-US" sz="1600" b="1">
                <a:latin typeface="Book Antiqua" pitchFamily="18" charset="0"/>
              </a:rPr>
              <a:t>n. mandibularis)</a:t>
            </a:r>
            <a:br>
              <a:rPr lang="en-GB" altLang="en-US" sz="1600" b="1">
                <a:latin typeface="Book Antiqua" pitchFamily="18" charset="0"/>
              </a:rPr>
            </a:br>
            <a:r>
              <a:rPr lang="en-GB" altLang="en-US" sz="1600" b="1">
                <a:latin typeface="Book Antiqua" pitchFamily="18" charset="0"/>
              </a:rPr>
              <a:t>- </a:t>
            </a:r>
            <a:r>
              <a:rPr lang="en-US" altLang="en-US" sz="1600" b="1">
                <a:latin typeface="Book Antiqua" pitchFamily="18" charset="0"/>
              </a:rPr>
              <a:t>сви подижу доњу вилицу, изузев </a:t>
            </a:r>
            <a:r>
              <a:rPr lang="en-GB" altLang="en-US" sz="1600" b="1">
                <a:latin typeface="Book Antiqua" pitchFamily="18" charset="0"/>
              </a:rPr>
              <a:t>m. pterygoideus lateralis, </a:t>
            </a:r>
            <a:r>
              <a:rPr lang="en-US" altLang="en-US" sz="1600" b="1">
                <a:latin typeface="Book Antiqua" pitchFamily="18" charset="0"/>
              </a:rPr>
              <a:t>који је спушта;</a:t>
            </a:r>
            <a:br>
              <a:rPr lang="en-US" altLang="en-US" sz="1600" b="1">
                <a:latin typeface="Book Antiqua" pitchFamily="18" charset="0"/>
              </a:rPr>
            </a:br>
            <a:r>
              <a:rPr lang="en-US" altLang="en-US" sz="1600" b="1">
                <a:latin typeface="Book Antiqua" pitchFamily="18" charset="0"/>
              </a:rPr>
              <a:t>   померају доњу вилицу и напред и назад и врше њене кружне покрете</a:t>
            </a:r>
            <a:br>
              <a:rPr lang="en-US" altLang="en-US" sz="1600" b="1">
                <a:latin typeface="Book Antiqua" pitchFamily="18" charset="0"/>
              </a:rPr>
            </a:br>
            <a:r>
              <a:rPr lang="en-US" altLang="en-US" sz="1600" b="1">
                <a:latin typeface="Book Antiqua" pitchFamily="18" charset="0"/>
              </a:rPr>
              <a:t/>
            </a:r>
            <a:br>
              <a:rPr lang="en-US" altLang="en-US" sz="1600" b="1">
                <a:latin typeface="Book Antiqua" pitchFamily="18" charset="0"/>
              </a:rPr>
            </a:br>
            <a:r>
              <a:rPr lang="en-US" altLang="en-US" sz="1600" b="1">
                <a:latin typeface="Book Antiqua" pitchFamily="18" charset="0"/>
              </a:rPr>
              <a:t>	</a:t>
            </a:r>
            <a:r>
              <a:rPr lang="en-US" altLang="en-US" sz="1600" b="1">
                <a:solidFill>
                  <a:srgbClr val="CC6600"/>
                </a:solidFill>
                <a:latin typeface="Book Antiqua" pitchFamily="18" charset="0"/>
              </a:rPr>
              <a:t>1) M. masseter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en-US" sz="1600" b="1">
                <a:solidFill>
                  <a:srgbClr val="CC6600"/>
                </a:solidFill>
                <a:latin typeface="Book Antiqua" pitchFamily="18" charset="0"/>
              </a:rPr>
              <a:t>		2) M. temporalis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en-US" sz="1600" b="1">
                <a:solidFill>
                  <a:srgbClr val="CC6600"/>
                </a:solidFill>
                <a:latin typeface="Book Antiqua" pitchFamily="18" charset="0"/>
              </a:rPr>
              <a:t>		3) M. pterygoideus lateralis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en-US" sz="1600" b="1">
                <a:solidFill>
                  <a:srgbClr val="CC6600"/>
                </a:solidFill>
                <a:latin typeface="Book Antiqua" pitchFamily="18" charset="0"/>
              </a:rPr>
              <a:t>		4) M. pterygoideus medialis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endParaRPr lang="sr-Latn-CS" altLang="en-US" sz="1600" b="1">
              <a:latin typeface="Book Antiqua" pitchFamily="18" charset="0"/>
            </a:endParaRPr>
          </a:p>
        </p:txBody>
      </p:sp>
      <p:pic>
        <p:nvPicPr>
          <p:cNvPr id="5124" name="Picture 5" descr="025 mastikatorni m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 l="1276" t="2428" r="3134" b="4942"/>
          <a:stretch>
            <a:fillRect/>
          </a:stretch>
        </p:blipFill>
        <p:spPr bwMode="auto">
          <a:xfrm>
            <a:off x="5219700" y="2852738"/>
            <a:ext cx="3679825" cy="3833812"/>
          </a:xfrm>
          <a:prstGeom prst="rect">
            <a:avLst/>
          </a:prstGeom>
          <a:noFill/>
          <a:ln w="38100">
            <a:noFill/>
            <a:bevel/>
            <a:headEnd/>
            <a:tailEnd/>
          </a:ln>
          <a:effectLst/>
        </p:spPr>
      </p:pic>
      <p:pic>
        <p:nvPicPr>
          <p:cNvPr id="5125" name="Picture 2" descr="026 mastikatorni m"/>
          <p:cNvPicPr>
            <a:picLocks noChangeAspect="1" noChangeArrowheads="1"/>
          </p:cNvPicPr>
          <p:nvPr/>
        </p:nvPicPr>
        <p:blipFill>
          <a:blip r:embed="rId3" cstate="print">
            <a:lum contrast="6000"/>
          </a:blip>
          <a:srcRect t="1689" b="2754"/>
          <a:stretch>
            <a:fillRect/>
          </a:stretch>
        </p:blipFill>
        <p:spPr bwMode="auto">
          <a:xfrm>
            <a:off x="36513" y="4076700"/>
            <a:ext cx="2735262" cy="2620963"/>
          </a:xfrm>
          <a:prstGeom prst="rect">
            <a:avLst/>
          </a:prstGeom>
          <a:noFill/>
          <a:ln w="38100">
            <a:noFill/>
            <a:bevel/>
            <a:headEnd/>
            <a:tailEnd/>
          </a:ln>
          <a:effectLst/>
        </p:spPr>
      </p:pic>
      <p:pic>
        <p:nvPicPr>
          <p:cNvPr id="5126" name="Picture 4" descr="027 mastikatorni m"/>
          <p:cNvPicPr>
            <a:picLocks noChangeAspect="1" noChangeArrowheads="1"/>
          </p:cNvPicPr>
          <p:nvPr/>
        </p:nvPicPr>
        <p:blipFill>
          <a:blip r:embed="rId4" cstate="print"/>
          <a:srcRect l="1469" b="-35"/>
          <a:stretch>
            <a:fillRect/>
          </a:stretch>
        </p:blipFill>
        <p:spPr bwMode="auto">
          <a:xfrm>
            <a:off x="2844800" y="4221163"/>
            <a:ext cx="2393950" cy="2230437"/>
          </a:xfrm>
          <a:prstGeom prst="rect">
            <a:avLst/>
          </a:prstGeom>
          <a:noFill/>
          <a:ln w="38100">
            <a:noFill/>
            <a:bevel/>
            <a:headEnd/>
            <a:tailEnd/>
          </a:ln>
          <a:effectLst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4"/>
          <p:cNvPicPr>
            <a:picLocks noChangeAspect="1" noChangeArrowheads="1"/>
          </p:cNvPicPr>
          <p:nvPr/>
        </p:nvPicPr>
        <p:blipFill>
          <a:blip r:embed="rId2" cstate="print"/>
          <a:srcRect l="10889" r="42372" b="38583"/>
          <a:stretch>
            <a:fillRect/>
          </a:stretch>
        </p:blipFill>
        <p:spPr bwMode="auto">
          <a:xfrm>
            <a:off x="1187450" y="0"/>
            <a:ext cx="6802438" cy="670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4"/>
          <p:cNvPicPr>
            <a:picLocks noChangeAspect="1" noChangeArrowheads="1"/>
          </p:cNvPicPr>
          <p:nvPr/>
        </p:nvPicPr>
        <p:blipFill>
          <a:blip r:embed="rId2" cstate="print"/>
          <a:srcRect l="11995" r="44402" b="38780"/>
          <a:stretch>
            <a:fillRect/>
          </a:stretch>
        </p:blipFill>
        <p:spPr bwMode="auto">
          <a:xfrm>
            <a:off x="1258888" y="166688"/>
            <a:ext cx="6351587" cy="669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4"/>
          <p:cNvPicPr>
            <a:picLocks noChangeAspect="1" noChangeArrowheads="1"/>
          </p:cNvPicPr>
          <p:nvPr/>
        </p:nvPicPr>
        <p:blipFill>
          <a:blip r:embed="rId2" cstate="print"/>
          <a:srcRect l="8563" r="38017" b="37746"/>
          <a:stretch>
            <a:fillRect/>
          </a:stretch>
        </p:blipFill>
        <p:spPr bwMode="auto">
          <a:xfrm>
            <a:off x="611188" y="0"/>
            <a:ext cx="7780337" cy="680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 l="9961" r="53711" b="41875"/>
          <a:stretch>
            <a:fillRect/>
          </a:stretch>
        </p:blipFill>
        <p:spPr bwMode="auto">
          <a:xfrm>
            <a:off x="1214438" y="0"/>
            <a:ext cx="6643687" cy="664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0"/>
            <a:ext cx="8229600" cy="561975"/>
          </a:xfrm>
        </p:spPr>
        <p:txBody>
          <a:bodyPr/>
          <a:lstStyle/>
          <a:p>
            <a:r>
              <a:rPr lang="sr-Cyrl-CS" altLang="en-US" sz="2400" b="1">
                <a:solidFill>
                  <a:srgbClr val="FF9900"/>
                </a:solidFill>
                <a:latin typeface="Book Antiqua" pitchFamily="18" charset="0"/>
              </a:rPr>
              <a:t>МИШИЋИ ПОТКОЛЕНИЦЕ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484313"/>
            <a:ext cx="4789488" cy="511333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1800" b="1">
                <a:latin typeface="Book Antiqua" pitchFamily="18" charset="0"/>
              </a:rPr>
              <a:t>Предња група: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1800">
                <a:latin typeface="Book Antiqua" pitchFamily="18" charset="0"/>
              </a:rPr>
              <a:t>	- m. tibialis anterior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1800">
                <a:latin typeface="Book Antiqua" pitchFamily="18" charset="0"/>
              </a:rPr>
              <a:t>	- m. extensor digitorum longus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1800">
                <a:latin typeface="Book Antiqua" pitchFamily="18" charset="0"/>
              </a:rPr>
              <a:t>	- m. extensor hallucis longus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1800">
                <a:latin typeface="Book Antiqua" pitchFamily="18" charset="0"/>
              </a:rPr>
              <a:t>	- m. peroneus tertius</a:t>
            </a:r>
            <a:br>
              <a:rPr lang="en-US" altLang="en-US" sz="1800">
                <a:latin typeface="Book Antiqua" pitchFamily="18" charset="0"/>
              </a:rPr>
            </a:br>
            <a:r>
              <a:rPr lang="en-US" altLang="en-US" sz="1800">
                <a:latin typeface="Book Antiqua" pitchFamily="18" charset="0"/>
              </a:rPr>
              <a:t/>
            </a:r>
            <a:br>
              <a:rPr lang="en-US" altLang="en-US" sz="1800">
                <a:latin typeface="Book Antiqua" pitchFamily="18" charset="0"/>
              </a:rPr>
            </a:br>
            <a:r>
              <a:rPr lang="en-US" altLang="en-US" sz="1800" b="1">
                <a:latin typeface="Book Antiqua" pitchFamily="18" charset="0"/>
              </a:rPr>
              <a:t> 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* инервација: </a:t>
            </a: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n. peroneus profundus (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завршна </a:t>
            </a:r>
            <a:b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                           грана</a:t>
            </a: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 n. ischiadicus-a)</a:t>
            </a:r>
            <a:b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 </a:t>
            </a: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* 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функција: дорзална флексија стопала (стопало</a:t>
            </a:r>
            <a:b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	              се диже, ослоњено на пету)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altLang="en-US" sz="1800">
              <a:latin typeface="Book Antiqua" pitchFamily="18" charset="0"/>
            </a:endParaRPr>
          </a:p>
          <a:p>
            <a:pPr>
              <a:lnSpc>
                <a:spcPct val="90000"/>
              </a:lnSpc>
            </a:pPr>
            <a:r>
              <a:rPr lang="en-US" altLang="en-US" sz="1800" b="1">
                <a:latin typeface="Book Antiqua" pitchFamily="18" charset="0"/>
              </a:rPr>
              <a:t>Спољашња група: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1800">
                <a:latin typeface="Book Antiqua" pitchFamily="18" charset="0"/>
              </a:rPr>
              <a:t>	- m. peroneus longus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1800">
                <a:latin typeface="Book Antiqua" pitchFamily="18" charset="0"/>
              </a:rPr>
              <a:t>	- m. peroneus brevis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000"/>
              <a:t>	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	 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* инервација: </a:t>
            </a: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n. peroneus superficialis (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завршна </a:t>
            </a:r>
            <a:b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                           грана</a:t>
            </a: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 n. ischiadicus-a)</a:t>
            </a:r>
            <a:b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</a:b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* 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функција: плантарна флексија стопала </a:t>
            </a:r>
            <a:b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                     (обара стопало, подиже га на прсте)</a:t>
            </a: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45025" y="1628775"/>
            <a:ext cx="4464050" cy="496887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b="1">
                <a:latin typeface="Book Antiqua" pitchFamily="18" charset="0"/>
              </a:rPr>
              <a:t>Задња група: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altLang="en-US" sz="1800" b="1">
              <a:latin typeface="Book Antiqua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en-US" sz="1800">
                <a:latin typeface="Book Antiqua" pitchFamily="18" charset="0"/>
              </a:rPr>
              <a:t>	</a:t>
            </a:r>
            <a:r>
              <a:rPr lang="en-US" altLang="en-US" sz="1800" u="sng">
                <a:latin typeface="Book Antiqua" pitchFamily="18" charset="0"/>
              </a:rPr>
              <a:t>површни слој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en-US" sz="1800">
                <a:latin typeface="Book Antiqua" pitchFamily="18" charset="0"/>
              </a:rPr>
              <a:t>	- m. triceps surae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en-US" sz="1800">
                <a:latin typeface="Book Antiqua" pitchFamily="18" charset="0"/>
              </a:rPr>
              <a:t>	- m. plantaris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en-US" sz="1800">
                <a:latin typeface="Book Antiqua" pitchFamily="18" charset="0"/>
              </a:rPr>
              <a:t>	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en-US" sz="1800">
                <a:latin typeface="Book Antiqua" pitchFamily="18" charset="0"/>
              </a:rPr>
              <a:t>	</a:t>
            </a:r>
            <a:r>
              <a:rPr lang="en-US" altLang="en-US" sz="1800" u="sng">
                <a:latin typeface="Book Antiqua" pitchFamily="18" charset="0"/>
              </a:rPr>
              <a:t>дубоки слој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en-US" sz="1800">
                <a:latin typeface="Book Antiqua" pitchFamily="18" charset="0"/>
              </a:rPr>
              <a:t>	- m. popliteus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en-US" sz="1800">
                <a:latin typeface="Book Antiqua" pitchFamily="18" charset="0"/>
              </a:rPr>
              <a:t>	- m. tibialis posterior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en-US" sz="1800">
                <a:latin typeface="Book Antiqua" pitchFamily="18" charset="0"/>
              </a:rPr>
              <a:t>	- m. flexor digitorum longus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en-US" sz="1800">
                <a:latin typeface="Book Antiqua" pitchFamily="18" charset="0"/>
              </a:rPr>
              <a:t>	- m. flexor hallucis longus</a:t>
            </a:r>
            <a:br>
              <a:rPr lang="en-US" altLang="en-US" sz="1800">
                <a:latin typeface="Book Antiqua" pitchFamily="18" charset="0"/>
              </a:rPr>
            </a:br>
            <a:r>
              <a:rPr lang="en-US" altLang="en-US" sz="1800">
                <a:latin typeface="Book Antiqua" pitchFamily="18" charset="0"/>
              </a:rPr>
              <a:t/>
            </a:r>
            <a:br>
              <a:rPr lang="en-US" altLang="en-US" sz="1800">
                <a:latin typeface="Book Antiqua" pitchFamily="18" charset="0"/>
              </a:rPr>
            </a:br>
            <a:r>
              <a:rPr lang="en-US" altLang="en-US" sz="1800">
                <a:latin typeface="Book Antiqua" pitchFamily="18" charset="0"/>
              </a:rPr>
              <a:t/>
            </a:r>
            <a:br>
              <a:rPr lang="en-US" altLang="en-US" sz="1800">
                <a:latin typeface="Book Antiqua" pitchFamily="18" charset="0"/>
              </a:rPr>
            </a:br>
            <a:r>
              <a:rPr lang="en-US" altLang="en-US" sz="1400">
                <a:latin typeface="Book Antiqua" pitchFamily="18" charset="0"/>
              </a:rPr>
              <a:t/>
            </a:r>
            <a:br>
              <a:rPr lang="en-US" altLang="en-US" sz="1400">
                <a:latin typeface="Book Antiqua" pitchFamily="18" charset="0"/>
              </a:rPr>
            </a:b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 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* инервација: </a:t>
            </a: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n. tibialis (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завршна</a:t>
            </a: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 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грана</a:t>
            </a:r>
            <a:b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</a:b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                           n. ischiadicus-a)</a:t>
            </a:r>
            <a:b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</a:br>
            <a:r>
              <a:rPr lang="en-GB" altLang="en-US" sz="1400">
                <a:solidFill>
                  <a:schemeClr val="tx2"/>
                </a:solidFill>
                <a:latin typeface="Book Antiqua" pitchFamily="18" charset="0"/>
              </a:rPr>
              <a:t>* 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функција: плантарна флексија стопала </a:t>
            </a:r>
            <a:b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                     (обара стопало, подиже га на прсте)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altLang="en-US" sz="1400">
              <a:solidFill>
                <a:schemeClr val="tx2"/>
              </a:solidFill>
              <a:latin typeface="Book Antiqua" pitchFamily="18" charset="0"/>
            </a:endParaRPr>
          </a:p>
        </p:txBody>
      </p:sp>
      <p:sp>
        <p:nvSpPr>
          <p:cNvPr id="46085" name="Rectangle 3"/>
          <p:cNvSpPr>
            <a:spLocks noGrp="1" noChangeArrowheads="1"/>
          </p:cNvSpPr>
          <p:nvPr/>
        </p:nvSpPr>
        <p:spPr bwMode="auto">
          <a:xfrm>
            <a:off x="55563" y="536575"/>
            <a:ext cx="8837612" cy="80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altLang="en-US">
                <a:latin typeface="Book Antiqua" pitchFamily="18" charset="0"/>
              </a:rPr>
              <a:t>Горњим припојем полазе од костију потколенице, а завршавају се припојима на костима стопала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4"/>
          <p:cNvPicPr>
            <a:picLocks noChangeAspect="1" noChangeArrowheads="1"/>
          </p:cNvPicPr>
          <p:nvPr/>
        </p:nvPicPr>
        <p:blipFill>
          <a:blip r:embed="rId2" cstate="print"/>
          <a:srcRect l="8415" r="40047" b="37993"/>
          <a:stretch>
            <a:fillRect/>
          </a:stretch>
        </p:blipFill>
        <p:spPr bwMode="auto">
          <a:xfrm>
            <a:off x="684213" y="76200"/>
            <a:ext cx="7507287" cy="678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4"/>
          <p:cNvPicPr>
            <a:picLocks noChangeAspect="1" noChangeArrowheads="1"/>
          </p:cNvPicPr>
          <p:nvPr/>
        </p:nvPicPr>
        <p:blipFill>
          <a:blip r:embed="rId2" cstate="print"/>
          <a:srcRect l="8711" r="37389" b="37549"/>
          <a:stretch>
            <a:fillRect/>
          </a:stretch>
        </p:blipFill>
        <p:spPr bwMode="auto">
          <a:xfrm>
            <a:off x="684213" y="30163"/>
            <a:ext cx="7848600" cy="682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4"/>
          <p:cNvPicPr>
            <a:picLocks noChangeAspect="1" noChangeArrowheads="1"/>
          </p:cNvPicPr>
          <p:nvPr/>
        </p:nvPicPr>
        <p:blipFill>
          <a:blip r:embed="rId2" cstate="print"/>
          <a:srcRect l="10298" r="42224" b="38190"/>
          <a:stretch>
            <a:fillRect/>
          </a:stretch>
        </p:blipFill>
        <p:spPr bwMode="auto">
          <a:xfrm>
            <a:off x="1042988" y="96838"/>
            <a:ext cx="6916737" cy="676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4"/>
          <p:cNvPicPr>
            <a:picLocks noChangeAspect="1" noChangeArrowheads="1"/>
          </p:cNvPicPr>
          <p:nvPr/>
        </p:nvPicPr>
        <p:blipFill>
          <a:blip r:embed="rId2" cstate="print"/>
          <a:srcRect l="9818" r="42224" b="37746"/>
          <a:stretch>
            <a:fillRect/>
          </a:stretch>
        </p:blipFill>
        <p:spPr bwMode="auto">
          <a:xfrm>
            <a:off x="1042988" y="53975"/>
            <a:ext cx="6985000" cy="680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4"/>
          <p:cNvPicPr>
            <a:picLocks noChangeAspect="1" noChangeArrowheads="1"/>
          </p:cNvPicPr>
          <p:nvPr/>
        </p:nvPicPr>
        <p:blipFill>
          <a:blip r:embed="rId2" cstate="print"/>
          <a:srcRect l="9818" r="37685" b="37549"/>
          <a:stretch>
            <a:fillRect/>
          </a:stretch>
        </p:blipFill>
        <p:spPr bwMode="auto">
          <a:xfrm>
            <a:off x="827088" y="30163"/>
            <a:ext cx="7643812" cy="682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" descr="025 mastikatorni m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 l="1276" t="2428" r="3134" b="4942"/>
          <a:stretch>
            <a:fillRect/>
          </a:stretch>
        </p:blipFill>
        <p:spPr bwMode="auto">
          <a:xfrm>
            <a:off x="107950" y="117475"/>
            <a:ext cx="4906963" cy="51117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</p:pic>
      <p:pic>
        <p:nvPicPr>
          <p:cNvPr id="6147" name="Picture 4" descr="027 mastikatorni m"/>
          <p:cNvPicPr>
            <a:picLocks noChangeAspect="1" noChangeArrowheads="1"/>
          </p:cNvPicPr>
          <p:nvPr/>
        </p:nvPicPr>
        <p:blipFill>
          <a:blip r:embed="rId3" cstate="print"/>
          <a:srcRect l="1469" b="-35"/>
          <a:stretch>
            <a:fillRect/>
          </a:stretch>
        </p:blipFill>
        <p:spPr bwMode="auto">
          <a:xfrm>
            <a:off x="5219700" y="3068638"/>
            <a:ext cx="3830638" cy="357028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0"/>
            <a:ext cx="8229600" cy="620713"/>
          </a:xfrm>
        </p:spPr>
        <p:txBody>
          <a:bodyPr/>
          <a:lstStyle/>
          <a:p>
            <a:r>
              <a:rPr lang="sr-Cyrl-CS" altLang="en-US" sz="2400" b="1">
                <a:solidFill>
                  <a:srgbClr val="FF9900"/>
                </a:solidFill>
                <a:latin typeface="Book Antiqua" pitchFamily="18" charset="0"/>
              </a:rPr>
              <a:t>МИШИЋИ СТОПАЛА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8313" y="765175"/>
            <a:ext cx="4038600" cy="58324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sr-Cyrl-CS" altLang="en-US" sz="1800" b="1">
                <a:solidFill>
                  <a:srgbClr val="FF0000"/>
                </a:solidFill>
                <a:latin typeface="Book Antiqua" pitchFamily="18" charset="0"/>
              </a:rPr>
              <a:t>Дорзална група</a:t>
            </a:r>
            <a:r>
              <a:rPr lang="sr-Latn-CS" altLang="en-US" sz="1800" b="1">
                <a:solidFill>
                  <a:srgbClr val="FF0000"/>
                </a:solidFill>
                <a:latin typeface="Book Antiqua" pitchFamily="18" charset="0"/>
              </a:rPr>
              <a:t>:</a:t>
            </a:r>
          </a:p>
          <a:p>
            <a:pPr>
              <a:lnSpc>
                <a:spcPct val="90000"/>
              </a:lnSpc>
              <a:buFontTx/>
              <a:buNone/>
            </a:pPr>
            <a:endParaRPr lang="sr-Latn-CS" altLang="en-US" sz="1800" b="1">
              <a:solidFill>
                <a:srgbClr val="FF0000"/>
              </a:solidFill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>
                <a:solidFill>
                  <a:srgbClr val="FF0000"/>
                </a:solidFill>
                <a:latin typeface="Book Antiqua" pitchFamily="18" charset="0"/>
              </a:rPr>
              <a:t>	- m. extensor digitorum brevis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>
                <a:solidFill>
                  <a:srgbClr val="FF0000"/>
                </a:solidFill>
                <a:latin typeface="Book Antiqua" pitchFamily="18" charset="0"/>
              </a:rPr>
              <a:t>	- m. extensor hallucis brevis</a:t>
            </a:r>
          </a:p>
          <a:p>
            <a:pPr>
              <a:lnSpc>
                <a:spcPct val="90000"/>
              </a:lnSpc>
              <a:buFontTx/>
              <a:buNone/>
            </a:pPr>
            <a:endParaRPr lang="sr-Latn-CS" altLang="en-US" sz="1800" b="1">
              <a:solidFill>
                <a:srgbClr val="FF0000"/>
              </a:solidFill>
              <a:latin typeface="Book Antiqua" pitchFamily="18" charset="0"/>
            </a:endParaRPr>
          </a:p>
          <a:p>
            <a:pPr>
              <a:lnSpc>
                <a:spcPct val="90000"/>
              </a:lnSpc>
            </a:pPr>
            <a:r>
              <a:rPr lang="sr-Cyrl-CS" altLang="en-US" sz="1800" b="1">
                <a:solidFill>
                  <a:srgbClr val="FF0000"/>
                </a:solidFill>
                <a:latin typeface="Book Antiqua" pitchFamily="18" charset="0"/>
              </a:rPr>
              <a:t>Доња, табанска група: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sr-Cyrl-CS" altLang="en-US" sz="1800" b="1">
                <a:solidFill>
                  <a:srgbClr val="FF0000"/>
                </a:solidFill>
                <a:latin typeface="Book Antiqua" pitchFamily="18" charset="0"/>
              </a:rPr>
              <a:t>		</a:t>
            </a:r>
            <a:r>
              <a:rPr lang="sr-Cyrl-CS" altLang="en-US" sz="1800" b="1" u="sng">
                <a:solidFill>
                  <a:srgbClr val="FF0000"/>
                </a:solidFill>
                <a:latin typeface="Book Antiqua" pitchFamily="18" charset="0"/>
              </a:rPr>
              <a:t>Сред</a:t>
            </a:r>
            <a:r>
              <a:rPr lang="sr-Latn-CS" altLang="en-US" sz="1800" b="1" u="sng">
                <a:solidFill>
                  <a:srgbClr val="FF0000"/>
                </a:solidFill>
                <a:latin typeface="Book Antiqua" pitchFamily="18" charset="0"/>
              </a:rPr>
              <a:t>њ</a:t>
            </a:r>
            <a:r>
              <a:rPr lang="sr-Cyrl-CS" altLang="en-US" sz="1800" b="1" u="sng">
                <a:solidFill>
                  <a:srgbClr val="FF0000"/>
                </a:solidFill>
                <a:latin typeface="Book Antiqua" pitchFamily="18" charset="0"/>
              </a:rPr>
              <a:t>a групa</a:t>
            </a:r>
          </a:p>
          <a:p>
            <a:pPr>
              <a:lnSpc>
                <a:spcPct val="90000"/>
              </a:lnSpc>
              <a:buFontTx/>
              <a:buNone/>
            </a:pPr>
            <a:endParaRPr lang="sr-Cyrl-CS" altLang="en-US" sz="1800" b="1" u="sng">
              <a:solidFill>
                <a:srgbClr val="FF0000"/>
              </a:solidFill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Cyrl-CS" altLang="en-US" sz="1800" b="1">
                <a:solidFill>
                  <a:srgbClr val="FF0000"/>
                </a:solidFill>
                <a:latin typeface="Book Antiqua" pitchFamily="18" charset="0"/>
              </a:rPr>
              <a:t>	</a:t>
            </a:r>
            <a:r>
              <a:rPr lang="sr-Cyrl-CS" altLang="en-US" sz="1800" u="sng">
                <a:solidFill>
                  <a:srgbClr val="FF0000"/>
                </a:solidFill>
                <a:latin typeface="Book Antiqua" pitchFamily="18" charset="0"/>
              </a:rPr>
              <a:t>Површни слој:</a:t>
            </a:r>
            <a:endParaRPr lang="sr-Latn-CS" altLang="en-US" sz="1800" u="sng">
              <a:solidFill>
                <a:srgbClr val="FF0000"/>
              </a:solidFill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 b="1">
                <a:solidFill>
                  <a:srgbClr val="FF0000"/>
                </a:solidFill>
                <a:latin typeface="Book Antiqua" pitchFamily="18" charset="0"/>
              </a:rPr>
              <a:t>	- </a:t>
            </a:r>
            <a:r>
              <a:rPr lang="sr-Latn-CS" altLang="en-US" sz="1800">
                <a:solidFill>
                  <a:srgbClr val="FF0000"/>
                </a:solidFill>
                <a:latin typeface="Book Antiqua" pitchFamily="18" charset="0"/>
              </a:rPr>
              <a:t>m.</a:t>
            </a:r>
            <a:r>
              <a:rPr lang="sr-Latn-CS" altLang="en-US" sz="1800" b="1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sr-Latn-CS" altLang="en-US" sz="1800">
                <a:solidFill>
                  <a:srgbClr val="FF0000"/>
                </a:solidFill>
                <a:latin typeface="Book Antiqua" pitchFamily="18" charset="0"/>
              </a:rPr>
              <a:t>flexor digitorum brevis</a:t>
            </a:r>
          </a:p>
          <a:p>
            <a:pPr>
              <a:lnSpc>
                <a:spcPct val="90000"/>
              </a:lnSpc>
              <a:buFontTx/>
              <a:buNone/>
            </a:pPr>
            <a:endParaRPr lang="sr-Latn-CS" altLang="en-US" sz="1800">
              <a:solidFill>
                <a:srgbClr val="FF0000"/>
              </a:solidFill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 b="1">
                <a:solidFill>
                  <a:srgbClr val="FF0000"/>
                </a:solidFill>
                <a:latin typeface="Book Antiqua" pitchFamily="18" charset="0"/>
              </a:rPr>
              <a:t>	</a:t>
            </a:r>
            <a:r>
              <a:rPr lang="sr-Cyrl-CS" altLang="en-US" sz="1800" u="sng">
                <a:solidFill>
                  <a:srgbClr val="FF0000"/>
                </a:solidFill>
                <a:latin typeface="Book Antiqua" pitchFamily="18" charset="0"/>
              </a:rPr>
              <a:t>Средњи слој: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>
                <a:solidFill>
                  <a:srgbClr val="FF0000"/>
                </a:solidFill>
                <a:latin typeface="Book Antiqua" pitchFamily="18" charset="0"/>
              </a:rPr>
              <a:t>	- mm. lumbricales (4)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>
                <a:solidFill>
                  <a:srgbClr val="FF0000"/>
                </a:solidFill>
                <a:latin typeface="Book Antiqua" pitchFamily="18" charset="0"/>
              </a:rPr>
              <a:t>	- m. quadratus plantae</a:t>
            </a:r>
          </a:p>
          <a:p>
            <a:pPr>
              <a:lnSpc>
                <a:spcPct val="90000"/>
              </a:lnSpc>
              <a:buFontTx/>
              <a:buNone/>
            </a:pPr>
            <a:endParaRPr lang="sr-Latn-CS" altLang="en-US" sz="1800">
              <a:solidFill>
                <a:srgbClr val="FF0000"/>
              </a:solidFill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>
                <a:solidFill>
                  <a:srgbClr val="FF0000"/>
                </a:solidFill>
                <a:latin typeface="Book Antiqua" pitchFamily="18" charset="0"/>
              </a:rPr>
              <a:t>	</a:t>
            </a:r>
            <a:r>
              <a:rPr lang="sr-Cyrl-CS" altLang="en-US" sz="1800" u="sng">
                <a:solidFill>
                  <a:srgbClr val="FF0000"/>
                </a:solidFill>
                <a:latin typeface="Book Antiqua" pitchFamily="18" charset="0"/>
              </a:rPr>
              <a:t>Дубоки слој: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>
                <a:solidFill>
                  <a:srgbClr val="FF0000"/>
                </a:solidFill>
                <a:latin typeface="Book Antiqua" pitchFamily="18" charset="0"/>
              </a:rPr>
              <a:t>	- m. interossei (7)</a:t>
            </a:r>
            <a:endParaRPr lang="en-US" altLang="en-US" sz="1800">
              <a:solidFill>
                <a:srgbClr val="FF0000"/>
              </a:solidFill>
              <a:latin typeface="Book Antiqua" pitchFamily="18" charset="0"/>
            </a:endParaRP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43438" y="2636838"/>
            <a:ext cx="4038600" cy="3384550"/>
          </a:xfrm>
        </p:spPr>
        <p:txBody>
          <a:bodyPr/>
          <a:lstStyle/>
          <a:p>
            <a:pPr>
              <a:buFontTx/>
              <a:buNone/>
            </a:pPr>
            <a:r>
              <a:rPr lang="sr-Cyrl-CS" altLang="en-US" sz="1800" b="1">
                <a:latin typeface="Book Antiqua" pitchFamily="18" charset="0"/>
              </a:rPr>
              <a:t>		</a:t>
            </a:r>
            <a:r>
              <a:rPr lang="sr-Cyrl-CS" altLang="en-US" sz="1800" b="1" u="sng">
                <a:solidFill>
                  <a:srgbClr val="FF0000"/>
                </a:solidFill>
                <a:latin typeface="Book Antiqua" pitchFamily="18" charset="0"/>
              </a:rPr>
              <a:t>Унутрашња група</a:t>
            </a:r>
            <a:r>
              <a:rPr lang="sr-Latn-CS" altLang="en-US" sz="1800" b="1" u="sng">
                <a:solidFill>
                  <a:srgbClr val="FF0000"/>
                </a:solidFill>
                <a:latin typeface="Book Antiqua" pitchFamily="18" charset="0"/>
              </a:rPr>
              <a:t>:</a:t>
            </a:r>
          </a:p>
          <a:p>
            <a:pPr>
              <a:buFontTx/>
              <a:buNone/>
            </a:pPr>
            <a:r>
              <a:rPr lang="sr-Latn-CS" altLang="en-US" sz="1800">
                <a:solidFill>
                  <a:srgbClr val="FF0000"/>
                </a:solidFill>
                <a:latin typeface="Book Antiqua" pitchFamily="18" charset="0"/>
              </a:rPr>
              <a:t>	</a:t>
            </a:r>
          </a:p>
          <a:p>
            <a:pPr>
              <a:buFontTx/>
              <a:buNone/>
            </a:pPr>
            <a:r>
              <a:rPr lang="sr-Latn-CS" altLang="en-US" sz="1800">
                <a:solidFill>
                  <a:srgbClr val="FF0000"/>
                </a:solidFill>
                <a:latin typeface="Book Antiqua" pitchFamily="18" charset="0"/>
              </a:rPr>
              <a:t>	- m. abductor hallucis</a:t>
            </a:r>
          </a:p>
          <a:p>
            <a:pPr>
              <a:buFontTx/>
              <a:buNone/>
            </a:pPr>
            <a:r>
              <a:rPr lang="sr-Latn-CS" altLang="en-US" sz="1800">
                <a:solidFill>
                  <a:srgbClr val="FF0000"/>
                </a:solidFill>
                <a:latin typeface="Book Antiqua" pitchFamily="18" charset="0"/>
              </a:rPr>
              <a:t>	- m. flexor hallucis brevis</a:t>
            </a:r>
          </a:p>
          <a:p>
            <a:pPr>
              <a:buFontTx/>
              <a:buNone/>
            </a:pPr>
            <a:r>
              <a:rPr lang="sr-Latn-CS" altLang="en-US" sz="1800">
                <a:solidFill>
                  <a:srgbClr val="FF0000"/>
                </a:solidFill>
                <a:latin typeface="Book Antiqua" pitchFamily="18" charset="0"/>
              </a:rPr>
              <a:t>	- m. adductor hallucis</a:t>
            </a:r>
            <a:endParaRPr lang="sr-Latn-CS" altLang="en-US" sz="1800" b="1">
              <a:solidFill>
                <a:srgbClr val="FF0000"/>
              </a:solidFill>
              <a:latin typeface="Book Antiqua" pitchFamily="18" charset="0"/>
            </a:endParaRPr>
          </a:p>
          <a:p>
            <a:pPr>
              <a:buFontTx/>
              <a:buNone/>
            </a:pPr>
            <a:r>
              <a:rPr lang="sr-Cyrl-CS" altLang="en-US" sz="1800" b="1">
                <a:solidFill>
                  <a:srgbClr val="FF0000"/>
                </a:solidFill>
                <a:latin typeface="Book Antiqua" pitchFamily="18" charset="0"/>
              </a:rPr>
              <a:t>		</a:t>
            </a:r>
            <a:r>
              <a:rPr lang="sr-Cyrl-CS" altLang="en-US" sz="1800" b="1" u="sng">
                <a:solidFill>
                  <a:srgbClr val="FF0000"/>
                </a:solidFill>
                <a:latin typeface="Book Antiqua" pitchFamily="18" charset="0"/>
              </a:rPr>
              <a:t>Спољaш</a:t>
            </a:r>
            <a:r>
              <a:rPr lang="sr-Latn-CS" altLang="en-US" sz="1800" b="1" u="sng">
                <a:solidFill>
                  <a:srgbClr val="FF0000"/>
                </a:solidFill>
                <a:latin typeface="Book Antiqua" pitchFamily="18" charset="0"/>
              </a:rPr>
              <a:t>њ</a:t>
            </a:r>
            <a:r>
              <a:rPr lang="sr-Cyrl-CS" altLang="en-US" sz="1800" b="1" u="sng">
                <a:solidFill>
                  <a:srgbClr val="FF0000"/>
                </a:solidFill>
                <a:latin typeface="Book Antiqua" pitchFamily="18" charset="0"/>
              </a:rPr>
              <a:t>a групa</a:t>
            </a:r>
            <a:r>
              <a:rPr lang="sr-Latn-CS" altLang="en-US" sz="1800" b="1" u="sng">
                <a:solidFill>
                  <a:srgbClr val="FF0000"/>
                </a:solidFill>
                <a:latin typeface="Book Antiqua" pitchFamily="18" charset="0"/>
              </a:rPr>
              <a:t>:</a:t>
            </a:r>
          </a:p>
          <a:p>
            <a:pPr>
              <a:buFontTx/>
              <a:buNone/>
            </a:pPr>
            <a:r>
              <a:rPr lang="sr-Latn-CS" altLang="en-US" sz="1800" b="1">
                <a:solidFill>
                  <a:srgbClr val="FF0000"/>
                </a:solidFill>
                <a:latin typeface="Book Antiqua" pitchFamily="18" charset="0"/>
              </a:rPr>
              <a:t>	- </a:t>
            </a:r>
            <a:r>
              <a:rPr lang="sr-Latn-CS" altLang="en-US" sz="1800">
                <a:solidFill>
                  <a:srgbClr val="FF0000"/>
                </a:solidFill>
                <a:latin typeface="Book Antiqua" pitchFamily="18" charset="0"/>
              </a:rPr>
              <a:t>m. abductor digiti minimi</a:t>
            </a:r>
          </a:p>
          <a:p>
            <a:pPr>
              <a:buFontTx/>
              <a:buNone/>
            </a:pPr>
            <a:r>
              <a:rPr lang="sr-Latn-CS" altLang="en-US" sz="1800">
                <a:solidFill>
                  <a:srgbClr val="FF0000"/>
                </a:solidFill>
                <a:latin typeface="Book Antiqua" pitchFamily="18" charset="0"/>
              </a:rPr>
              <a:t>	- m. flexor digiti minimi brevis</a:t>
            </a:r>
          </a:p>
          <a:p>
            <a:pPr>
              <a:buFontTx/>
              <a:buNone/>
            </a:pPr>
            <a:r>
              <a:rPr lang="sr-Latn-CS" altLang="en-US" sz="1800">
                <a:solidFill>
                  <a:srgbClr val="FF0000"/>
                </a:solidFill>
                <a:latin typeface="Book Antiqua" pitchFamily="18" charset="0"/>
              </a:rPr>
              <a:t>	- m. opponens digiti minimi</a:t>
            </a:r>
            <a:endParaRPr lang="en-US" altLang="en-US" sz="1800">
              <a:solidFill>
                <a:srgbClr val="FF0000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4"/>
          <p:cNvPicPr>
            <a:picLocks noChangeAspect="1" noChangeArrowheads="1"/>
          </p:cNvPicPr>
          <p:nvPr/>
        </p:nvPicPr>
        <p:blipFill>
          <a:blip r:embed="rId2" cstate="print"/>
          <a:srcRect l="8083" r="38017" b="37549"/>
          <a:stretch>
            <a:fillRect/>
          </a:stretch>
        </p:blipFill>
        <p:spPr bwMode="auto">
          <a:xfrm>
            <a:off x="755650" y="33338"/>
            <a:ext cx="7848600" cy="682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4"/>
          <p:cNvPicPr>
            <a:picLocks noChangeAspect="1" noChangeArrowheads="1"/>
          </p:cNvPicPr>
          <p:nvPr/>
        </p:nvPicPr>
        <p:blipFill>
          <a:blip r:embed="rId2" cstate="print"/>
          <a:srcRect l="8711" r="37685" b="39223"/>
          <a:stretch>
            <a:fillRect/>
          </a:stretch>
        </p:blipFill>
        <p:spPr bwMode="auto">
          <a:xfrm>
            <a:off x="611188" y="214313"/>
            <a:ext cx="7799387" cy="664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4"/>
          <p:cNvPicPr>
            <a:picLocks noChangeAspect="1" noChangeArrowheads="1"/>
          </p:cNvPicPr>
          <p:nvPr/>
        </p:nvPicPr>
        <p:blipFill>
          <a:blip r:embed="rId2" cstate="print"/>
          <a:srcRect l="7640" r="37869" b="37746"/>
          <a:stretch>
            <a:fillRect/>
          </a:stretch>
        </p:blipFill>
        <p:spPr bwMode="auto">
          <a:xfrm>
            <a:off x="611188" y="49213"/>
            <a:ext cx="7939087" cy="680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4"/>
          <p:cNvPicPr>
            <a:picLocks noChangeAspect="1" noChangeArrowheads="1"/>
          </p:cNvPicPr>
          <p:nvPr/>
        </p:nvPicPr>
        <p:blipFill>
          <a:blip r:embed="rId2" cstate="print"/>
          <a:srcRect l="9671" r="37685" b="37746"/>
          <a:stretch>
            <a:fillRect/>
          </a:stretch>
        </p:blipFill>
        <p:spPr bwMode="auto">
          <a:xfrm>
            <a:off x="611188" y="47625"/>
            <a:ext cx="7669212" cy="681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4"/>
          <p:cNvPicPr>
            <a:picLocks noChangeAspect="1" noChangeArrowheads="1"/>
          </p:cNvPicPr>
          <p:nvPr/>
        </p:nvPicPr>
        <p:blipFill>
          <a:blip r:embed="rId2" cstate="print"/>
          <a:srcRect l="8083" r="38460" b="39026"/>
          <a:stretch>
            <a:fillRect/>
          </a:stretch>
        </p:blipFill>
        <p:spPr bwMode="auto">
          <a:xfrm>
            <a:off x="684213" y="200025"/>
            <a:ext cx="7780337" cy="665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4"/>
          <p:cNvPicPr>
            <a:picLocks noChangeAspect="1" noChangeArrowheads="1"/>
          </p:cNvPicPr>
          <p:nvPr/>
        </p:nvPicPr>
        <p:blipFill>
          <a:blip r:embed="rId2" cstate="print"/>
          <a:srcRect l="7788" r="38164" b="38190"/>
          <a:stretch>
            <a:fillRect/>
          </a:stretch>
        </p:blipFill>
        <p:spPr bwMode="auto">
          <a:xfrm>
            <a:off x="611188" y="98425"/>
            <a:ext cx="7870825" cy="675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4"/>
          <p:cNvPicPr>
            <a:picLocks noChangeAspect="1" noChangeArrowheads="1"/>
          </p:cNvPicPr>
          <p:nvPr/>
        </p:nvPicPr>
        <p:blipFill>
          <a:blip r:embed="rId2" cstate="print"/>
          <a:srcRect l="7492" r="38644" b="38387"/>
          <a:stretch>
            <a:fillRect/>
          </a:stretch>
        </p:blipFill>
        <p:spPr bwMode="auto">
          <a:xfrm>
            <a:off x="611188" y="114300"/>
            <a:ext cx="7848600" cy="674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4"/>
          <p:cNvPicPr>
            <a:picLocks noChangeAspect="1" noChangeArrowheads="1"/>
          </p:cNvPicPr>
          <p:nvPr/>
        </p:nvPicPr>
        <p:blipFill>
          <a:blip r:embed="rId2" cstate="print"/>
          <a:srcRect l="8415" r="39272" b="38583"/>
          <a:stretch>
            <a:fillRect/>
          </a:stretch>
        </p:blipFill>
        <p:spPr bwMode="auto">
          <a:xfrm>
            <a:off x="755650" y="142875"/>
            <a:ext cx="7618413" cy="671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4"/>
          <p:cNvPicPr>
            <a:picLocks noChangeAspect="1" noChangeArrowheads="1"/>
          </p:cNvPicPr>
          <p:nvPr/>
        </p:nvPicPr>
        <p:blipFill>
          <a:blip r:embed="rId2" cstate="print"/>
          <a:srcRect l="8083" r="39087" b="38583"/>
          <a:stretch>
            <a:fillRect/>
          </a:stretch>
        </p:blipFill>
        <p:spPr bwMode="auto">
          <a:xfrm>
            <a:off x="755650" y="150813"/>
            <a:ext cx="7686675" cy="670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117475"/>
            <a:ext cx="8229600" cy="488950"/>
          </a:xfrm>
        </p:spPr>
        <p:txBody>
          <a:bodyPr/>
          <a:lstStyle/>
          <a:p>
            <a:r>
              <a:rPr lang="en-US" altLang="en-US" sz="280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2. </a:t>
            </a:r>
            <a:r>
              <a:rPr lang="sr-Cyrl-CS" altLang="en-US" sz="280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МИШИЋИ  ВРАТА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79388" y="620713"/>
            <a:ext cx="8929687" cy="649287"/>
          </a:xfrm>
        </p:spPr>
        <p:txBody>
          <a:bodyPr/>
          <a:lstStyle/>
          <a:p>
            <a:pPr lvl="1">
              <a:buFontTx/>
              <a:buNone/>
            </a:pPr>
            <a:endParaRPr lang="en-US" altLang="en-US" sz="6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>
              <a:buFontTx/>
              <a:buNone/>
            </a:pPr>
            <a:endParaRPr lang="en-US" altLang="en-US" sz="6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>
              <a:buFontTx/>
              <a:buNone/>
            </a:pPr>
            <a:r>
              <a:rPr lang="en-US" altLang="en-US" sz="18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- Кичменим стубом подељени су на мишиће предње и задње стране врата</a:t>
            </a:r>
          </a:p>
        </p:txBody>
      </p:sp>
      <p:sp>
        <p:nvSpPr>
          <p:cNvPr id="7172" name="Rectangle 2"/>
          <p:cNvSpPr>
            <a:spLocks noGrp="1" noChangeArrowheads="1"/>
          </p:cNvSpPr>
          <p:nvPr/>
        </p:nvSpPr>
        <p:spPr bwMode="auto">
          <a:xfrm>
            <a:off x="466725" y="2058988"/>
            <a:ext cx="8229600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buFontTx/>
              <a:buNone/>
            </a:pPr>
            <a:r>
              <a:rPr lang="sr-Cyrl-CS" altLang="en-US" sz="240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МИШИЋИ </a:t>
            </a:r>
            <a:r>
              <a:rPr lang="en-US" altLang="en-US" sz="240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ПРЕДЊЕ СТРАНЕ</a:t>
            </a:r>
            <a:r>
              <a:rPr lang="sr-Cyrl-CS" altLang="en-US" sz="240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ВРАТА</a:t>
            </a:r>
          </a:p>
        </p:txBody>
      </p:sp>
      <p:sp>
        <p:nvSpPr>
          <p:cNvPr id="7173" name="Rectangle 3"/>
          <p:cNvSpPr>
            <a:spLocks noGrp="1" noChangeArrowheads="1"/>
          </p:cNvSpPr>
          <p:nvPr/>
        </p:nvSpPr>
        <p:spPr bwMode="auto">
          <a:xfrm>
            <a:off x="180975" y="2989263"/>
            <a:ext cx="7270750" cy="216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- Деле се на:</a:t>
            </a:r>
            <a:b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/>
            </a:r>
            <a:b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А) Мишиће површинског слоја предње стране врата</a:t>
            </a:r>
            <a:b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/>
            </a:r>
            <a:b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Б) Мишиће дубоког слоја предње стране врата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/>
        </p:nvSpPr>
        <p:spPr bwMode="auto">
          <a:xfrm>
            <a:off x="466725" y="188913"/>
            <a:ext cx="8229600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buFontTx/>
              <a:buNone/>
            </a:pPr>
            <a:r>
              <a:rPr lang="sr-Cyrl-CS" altLang="en-US" sz="2400">
                <a:solidFill>
                  <a:srgbClr val="99CC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МИШИЋИ </a:t>
            </a:r>
            <a:r>
              <a:rPr lang="en-US" altLang="en-US" sz="2400">
                <a:solidFill>
                  <a:srgbClr val="99CC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ПРЕДЊЕ СТРАНЕ</a:t>
            </a:r>
            <a:r>
              <a:rPr lang="sr-Cyrl-CS" altLang="en-US" sz="2400">
                <a:solidFill>
                  <a:srgbClr val="99CC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ВРАТА</a:t>
            </a:r>
          </a:p>
        </p:txBody>
      </p:sp>
      <p:sp>
        <p:nvSpPr>
          <p:cNvPr id="8195" name="Rectangle 3"/>
          <p:cNvSpPr>
            <a:spLocks noGrp="1" noChangeArrowheads="1"/>
          </p:cNvSpPr>
          <p:nvPr/>
        </p:nvSpPr>
        <p:spPr bwMode="auto">
          <a:xfrm>
            <a:off x="107950" y="1268413"/>
            <a:ext cx="5614988" cy="554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endParaRPr lang="sr-Latn-CS" altLang="en-US" sz="16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МИ</a:t>
            </a:r>
            <a:r>
              <a:rPr lang="sr-Latn-C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ШИЋИ</a:t>
            </a:r>
            <a: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УНУТРАШЊЕ ГРУПЕ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sr-Latn-C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1) Mm. suprahyoidei</a:t>
            </a:r>
            <a:endParaRPr lang="en-US" altLang="en-US" sz="16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M. </a:t>
            </a:r>
            <a:r>
              <a:rPr lang="sr-Latn-C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D</a:t>
            </a:r>
            <a: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igastricus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M. </a:t>
            </a:r>
            <a:r>
              <a:rPr lang="sr-Latn-C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S</a:t>
            </a:r>
            <a: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tylohyoideus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M. </a:t>
            </a:r>
            <a:r>
              <a:rPr lang="sr-Latn-C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</a:t>
            </a:r>
            <a: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ylohyoideus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M. </a:t>
            </a:r>
            <a:r>
              <a:rPr lang="sr-Latn-C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G</a:t>
            </a:r>
            <a: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enyohyoideus</a:t>
            </a:r>
            <a:b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  </a:t>
            </a:r>
            <a: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  <a:t> * инервишу их 5., 7 и 12. кранијални </a:t>
            </a:r>
            <a:b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  <a:t>       живац</a:t>
            </a:r>
            <a:b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  <a:t>	 * подижу хиоидну кост (и гркљан) при </a:t>
            </a:r>
            <a:b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  <a:t>       говору и гутању; </a:t>
            </a:r>
            <a:b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  <a:t>       спуштају доњу вилицу и отварају уста</a:t>
            </a:r>
            <a:endParaRPr lang="sr-Latn-CS" altLang="en-US" sz="1600">
              <a:solidFill>
                <a:schemeClr val="tx2"/>
              </a:solidFill>
              <a:latin typeface="Book Antiqua" pitchFamily="18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endParaRPr lang="sr-Latn-CS" altLang="en-US" sz="1600">
              <a:solidFill>
                <a:schemeClr val="tx2"/>
              </a:solidFill>
              <a:latin typeface="Book Antiqua" pitchFamily="18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sr-Latn-C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2) Mm. </a:t>
            </a:r>
            <a: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i</a:t>
            </a:r>
            <a:r>
              <a:rPr lang="sr-Latn-C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nfrahyoidei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-"/>
            </a:pPr>
            <a:r>
              <a:rPr lang="sr-Latn-C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M. Sternohyoideus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-"/>
            </a:pPr>
            <a:r>
              <a:rPr lang="sr-Latn-C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M. Omohyoideus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-"/>
            </a:pPr>
            <a:r>
              <a:rPr lang="sr-Latn-C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M. Sternothyroideus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-"/>
            </a:pPr>
            <a:r>
              <a:rPr lang="sr-Latn-C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M. Thyrohyoideus</a:t>
            </a:r>
            <a:endParaRPr lang="en-US" altLang="en-US" sz="16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 </a:t>
            </a:r>
            <a:r>
              <a:rPr lang="en-GB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	</a:t>
            </a:r>
            <a: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  <a:t>* инервишу их гране</a:t>
            </a:r>
            <a:r>
              <a:rPr lang="en-GB" altLang="en-US" sz="1600">
                <a:solidFill>
                  <a:schemeClr val="tx2"/>
                </a:solidFill>
                <a:latin typeface="Book Antiqua" pitchFamily="18" charset="0"/>
              </a:rPr>
              <a:t> plexus cervicalis-a</a:t>
            </a:r>
            <a: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  <a:t/>
            </a:r>
            <a:b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  <a:t>	 * спуштају хиоидну кост (и гркљан) при </a:t>
            </a:r>
            <a:b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  <a:t>       говору и гутању;</a:t>
            </a:r>
            <a: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</a:t>
            </a:r>
            <a:b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endParaRPr lang="en-US" altLang="en-US" sz="16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sp>
        <p:nvSpPr>
          <p:cNvPr id="8196" name="Rectangle 3"/>
          <p:cNvSpPr>
            <a:spLocks noGrp="1" noChangeArrowheads="1"/>
          </p:cNvSpPr>
          <p:nvPr/>
        </p:nvSpPr>
        <p:spPr bwMode="auto">
          <a:xfrm>
            <a:off x="4787900" y="1628775"/>
            <a:ext cx="4321175" cy="504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sr-Cyrl-C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МИШИЋИ </a:t>
            </a:r>
            <a: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СПОЉАШЊЕ ГРУПЕ</a:t>
            </a:r>
            <a:endParaRPr lang="sr-Latn-CS" altLang="en-US" sz="16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endParaRPr lang="sr-Latn-CS" altLang="en-US" sz="16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- </a:t>
            </a:r>
            <a:r>
              <a:rPr lang="sr-Latn-C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M. Sternocleidomastoideus</a:t>
            </a:r>
            <a:br>
              <a:rPr lang="sr-Latn-C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</a:t>
            </a:r>
            <a: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  <a:t>* инервишу га 11. кранијални</a:t>
            </a:r>
            <a:b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  <a:t>	   живац (</a:t>
            </a:r>
            <a:r>
              <a:rPr lang="en-GB" altLang="en-US" sz="1600">
                <a:solidFill>
                  <a:schemeClr val="tx2"/>
                </a:solidFill>
                <a:latin typeface="Book Antiqua" pitchFamily="18" charset="0"/>
              </a:rPr>
              <a:t>n. accessorius) </a:t>
            </a:r>
            <a: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  <a:t>и гране</a:t>
            </a:r>
            <a:b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  <a:t>	   </a:t>
            </a:r>
            <a:r>
              <a:rPr lang="en-GB" altLang="en-US" sz="1600">
                <a:solidFill>
                  <a:schemeClr val="tx2"/>
                </a:solidFill>
                <a:latin typeface="Book Antiqua" pitchFamily="18" charset="0"/>
              </a:rPr>
              <a:t>plexus cervicalis-a</a:t>
            </a:r>
            <a:br>
              <a:rPr lang="en-GB" altLang="en-US" sz="1600">
                <a:solidFill>
                  <a:schemeClr val="tx2"/>
                </a:solidFill>
                <a:latin typeface="Book Antiqua" pitchFamily="18" charset="0"/>
              </a:rPr>
            </a:br>
            <a:r>
              <a:rPr lang="en-GB" altLang="en-US" sz="1600">
                <a:solidFill>
                  <a:schemeClr val="tx2"/>
                </a:solidFill>
                <a:latin typeface="Book Antiqua" pitchFamily="18" charset="0"/>
              </a:rPr>
              <a:t>	* </a:t>
            </a:r>
            <a: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  <a:t>при једностраном дејству </a:t>
            </a:r>
            <a:b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  <a:t>      бочно савија главу на своју</a:t>
            </a:r>
            <a:b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  <a:t>      страну (</a:t>
            </a:r>
            <a:r>
              <a:rPr lang="en-GB" altLang="en-US" sz="1600">
                <a:solidFill>
                  <a:schemeClr val="tx2"/>
                </a:solidFill>
                <a:latin typeface="Book Antiqua" pitchFamily="18" charset="0"/>
              </a:rPr>
              <a:t>lateroflexio) </a:t>
            </a:r>
            <a: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  <a:t>окреће лице</a:t>
            </a:r>
            <a:b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  <a:t>      на супротну страну</a:t>
            </a:r>
            <a:b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  <a:t>   * при обостраном дејству прегиба</a:t>
            </a:r>
            <a:b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  <a:t>      главу унапред (</a:t>
            </a:r>
            <a:r>
              <a:rPr lang="en-GB" altLang="en-US" sz="1600">
                <a:solidFill>
                  <a:schemeClr val="tx2"/>
                </a:solidFill>
                <a:latin typeface="Book Antiqua" pitchFamily="18" charset="0"/>
              </a:rPr>
              <a:t>anteroflexio) </a:t>
            </a:r>
            <a: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  <a:t>или</a:t>
            </a:r>
            <a:b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  <a:t>      је забацује уназад (</a:t>
            </a:r>
            <a:r>
              <a:rPr lang="en-GB" altLang="en-US" sz="1600">
                <a:solidFill>
                  <a:schemeClr val="tx2"/>
                </a:solidFill>
                <a:latin typeface="Book Antiqua" pitchFamily="18" charset="0"/>
              </a:rPr>
              <a:t>retroflexio), </a:t>
            </a:r>
            <a: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  <a:t>у</a:t>
            </a:r>
            <a:b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  <a:t>      зависности од претходног </a:t>
            </a:r>
            <a:b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  <a:t>      положаја</a:t>
            </a:r>
            <a:b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  <a:t>   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* делује и као помоћни инспираторн</a:t>
            </a:r>
            <a:b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</a:rPr>
              <a:t>      мишић</a:t>
            </a:r>
            <a:endParaRPr lang="sr-Latn-CS" altLang="en-US" sz="1400">
              <a:solidFill>
                <a:schemeClr val="tx2"/>
              </a:solidFill>
              <a:latin typeface="Book Antiqua" pitchFamily="18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endParaRPr lang="sr-Latn-CS" altLang="en-US" sz="1400">
              <a:solidFill>
                <a:schemeClr val="tx2"/>
              </a:solidFill>
              <a:latin typeface="Book Antiqua" pitchFamily="18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endParaRPr lang="en-US" altLang="en-US" sz="16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sp>
        <p:nvSpPr>
          <p:cNvPr id="8197" name="Rectangle 2"/>
          <p:cNvSpPr>
            <a:spLocks noGrp="1" noChangeArrowheads="1"/>
          </p:cNvSpPr>
          <p:nvPr/>
        </p:nvSpPr>
        <p:spPr bwMode="auto">
          <a:xfrm>
            <a:off x="593725" y="889000"/>
            <a:ext cx="8229600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buFontTx/>
              <a:buNone/>
            </a:pPr>
            <a:r>
              <a:rPr lang="sr-Cyrl-C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МИШИЋИ </a:t>
            </a:r>
            <a:r>
              <a:rPr lang="en-U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ПОВРШИНСКОГ СЛОЈА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 l="7809" r="37869" b="37549"/>
          <a:stretch>
            <a:fillRect/>
          </a:stretch>
        </p:blipFill>
        <p:spPr bwMode="auto">
          <a:xfrm>
            <a:off x="107950" y="336550"/>
            <a:ext cx="4233863" cy="3654425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  <p:pic>
        <p:nvPicPr>
          <p:cNvPr id="9219" name="Picture 4"/>
          <p:cNvPicPr>
            <a:picLocks noChangeAspect="1" noChangeArrowheads="1"/>
          </p:cNvPicPr>
          <p:nvPr/>
        </p:nvPicPr>
        <p:blipFill>
          <a:blip r:embed="rId3" cstate="print"/>
          <a:srcRect l="7640" r="37685" b="37746"/>
          <a:stretch>
            <a:fillRect/>
          </a:stretch>
        </p:blipFill>
        <p:spPr bwMode="auto">
          <a:xfrm>
            <a:off x="4716463" y="552450"/>
            <a:ext cx="4262437" cy="3643313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/>
          <a:srcRect l="7788" t="394" r="37685" b="37549"/>
          <a:stretch>
            <a:fillRect/>
          </a:stretch>
        </p:blipFill>
        <p:spPr bwMode="auto">
          <a:xfrm>
            <a:off x="2771775" y="4076700"/>
            <a:ext cx="3186113" cy="2725738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/>
        </p:nvSpPr>
        <p:spPr bwMode="auto">
          <a:xfrm>
            <a:off x="466725" y="188913"/>
            <a:ext cx="8229600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buFontTx/>
              <a:buNone/>
            </a:pPr>
            <a:r>
              <a:rPr lang="sr-Cyrl-CS" altLang="en-US" sz="2400">
                <a:solidFill>
                  <a:srgbClr val="99CC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МИШИЋИ </a:t>
            </a:r>
            <a:r>
              <a:rPr lang="en-US" altLang="en-US" sz="2400">
                <a:solidFill>
                  <a:srgbClr val="99CC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ПРЕДЊЕ СТРАНЕ</a:t>
            </a:r>
            <a:r>
              <a:rPr lang="sr-Cyrl-CS" altLang="en-US" sz="2400">
                <a:solidFill>
                  <a:srgbClr val="99CC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ВРАТА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/>
        </p:nvSpPr>
        <p:spPr bwMode="auto">
          <a:xfrm>
            <a:off x="36513" y="1270000"/>
            <a:ext cx="5688012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endParaRPr lang="sr-Latn-CS" altLang="en-US" sz="16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МИ</a:t>
            </a:r>
            <a:r>
              <a:rPr lang="sr-Latn-C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ШИЋИ</a:t>
            </a:r>
            <a: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УНУТРАШЊЕ ГРУПЕ</a:t>
            </a:r>
            <a:b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endParaRPr lang="en-US" altLang="en-US" sz="16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Преткичмени мишћи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M. Rectus capitis anterior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M. Longus capitis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M. Longus colli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endParaRPr lang="en-US" altLang="en-US" sz="16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  </a:t>
            </a:r>
            <a: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  <a:t>   * налазе се испред и бочно од </a:t>
            </a:r>
            <a:b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  <a:t>  вратног дела кичменог стуба</a:t>
            </a:r>
            <a:b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  <a:t>* при обостраном дејству врше </a:t>
            </a:r>
            <a:b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  <a:t>  антефлексију врата</a:t>
            </a:r>
            <a:b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  <a:t>* при једностраном дејству врше </a:t>
            </a:r>
            <a:b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  <a:t>  латерофлексију врата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endParaRPr lang="sr-Latn-CS" altLang="en-US" sz="1600">
              <a:solidFill>
                <a:schemeClr val="tx2"/>
              </a:solidFill>
              <a:latin typeface="Book Antiqua" pitchFamily="18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endParaRPr lang="sr-Latn-CS" altLang="en-US" sz="16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sp>
        <p:nvSpPr>
          <p:cNvPr id="10244" name="Rectangle 3"/>
          <p:cNvSpPr>
            <a:spLocks noGrp="1" noChangeArrowheads="1"/>
          </p:cNvSpPr>
          <p:nvPr/>
        </p:nvSpPr>
        <p:spPr bwMode="auto">
          <a:xfrm>
            <a:off x="4645025" y="1560513"/>
            <a:ext cx="4464050" cy="316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sr-Cyrl-C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МИШИЋИ </a:t>
            </a:r>
            <a: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СПОЉАШЊЕ ГРУПЕ</a:t>
            </a:r>
            <a:endParaRPr lang="sr-Latn-CS" altLang="en-US" sz="16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endParaRPr lang="sr-Latn-CS" altLang="en-US" sz="16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Скаленски мишићи (</a:t>
            </a:r>
            <a:r>
              <a:rPr lang="en-GB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</a:t>
            </a:r>
            <a:r>
              <a:rPr lang="sr-Latn-C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m. scaleni</a:t>
            </a:r>
            <a:r>
              <a:rPr lang="en-GB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)</a:t>
            </a:r>
            <a:endParaRPr lang="sr-Latn-CS" altLang="en-US" sz="16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-"/>
            </a:pPr>
            <a:r>
              <a:rPr lang="sr-Latn-C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M. Scalenus anterior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-"/>
            </a:pPr>
            <a:r>
              <a:rPr lang="sr-Latn-C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M. Scalenus medius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-"/>
            </a:pPr>
            <a:r>
              <a:rPr lang="sr-Latn-C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M. Scalenus posterior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-"/>
            </a:pPr>
            <a:r>
              <a:rPr lang="sr-Latn-C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M. Scalenus minimus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  <a:t>     * налазе се споља од преткичмених </a:t>
            </a:r>
            <a:b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  <a:t> мишића</a:t>
            </a:r>
            <a:b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  <a:t>* прегибају бочно врат</a:t>
            </a:r>
            <a:b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</a:br>
            <a: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  <a:t>* ротирају врат на супротну страну</a:t>
            </a:r>
            <a:endParaRPr lang="sr-Latn-CS" altLang="en-US" sz="1400">
              <a:solidFill>
                <a:schemeClr val="tx2"/>
              </a:solidFill>
              <a:latin typeface="Book Antiqua" pitchFamily="18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endParaRPr lang="sr-Latn-CS" altLang="en-US" sz="1400">
              <a:solidFill>
                <a:schemeClr val="tx2"/>
              </a:solidFill>
              <a:latin typeface="Book Antiqua" pitchFamily="18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endParaRPr lang="en-US" altLang="en-US" sz="16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sp>
        <p:nvSpPr>
          <p:cNvPr id="10245" name="Rectangle 2"/>
          <p:cNvSpPr>
            <a:spLocks noGrp="1" noChangeArrowheads="1"/>
          </p:cNvSpPr>
          <p:nvPr/>
        </p:nvSpPr>
        <p:spPr bwMode="auto">
          <a:xfrm>
            <a:off x="593725" y="889000"/>
            <a:ext cx="8229600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buFontTx/>
              <a:buNone/>
            </a:pPr>
            <a:r>
              <a:rPr lang="sr-Cyrl-C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МИШИЋИ </a:t>
            </a:r>
            <a:r>
              <a:rPr lang="en-U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ДУБОКОГ СЛОЈА</a:t>
            </a:r>
          </a:p>
        </p:txBody>
      </p:sp>
      <p:sp>
        <p:nvSpPr>
          <p:cNvPr id="10246" name="Rectangle 3"/>
          <p:cNvSpPr>
            <a:spLocks noGrp="1" noChangeArrowheads="1"/>
          </p:cNvSpPr>
          <p:nvPr/>
        </p:nvSpPr>
        <p:spPr bwMode="auto">
          <a:xfrm>
            <a:off x="1116013" y="5302250"/>
            <a:ext cx="7431087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endParaRPr lang="sr-Latn-CS" altLang="en-US" sz="16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en-US" altLang="en-US" sz="1600">
                <a:solidFill>
                  <a:schemeClr val="tx2"/>
                </a:solidFill>
                <a:latin typeface="Book Antiqua" pitchFamily="18" charset="0"/>
              </a:rPr>
              <a:t>* све мишиће дубоког слоја инервишу гране </a:t>
            </a:r>
            <a:r>
              <a:rPr lang="en-GB" altLang="en-US" sz="1600">
                <a:solidFill>
                  <a:schemeClr val="tx2"/>
                </a:solidFill>
                <a:latin typeface="Book Antiqua" pitchFamily="18" charset="0"/>
              </a:rPr>
              <a:t>plexus cervicalis-a</a:t>
            </a:r>
            <a:endParaRPr lang="sr-Latn-CS" altLang="en-US" sz="1600">
              <a:solidFill>
                <a:schemeClr val="tx2"/>
              </a:solidFill>
              <a:latin typeface="Book Antiqua" pitchFamily="18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None/>
            </a:pPr>
            <a:endParaRPr lang="sr-Latn-CS" altLang="en-US" sz="16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|7.3|29.3|3.7|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2.1|3.8|15.1|3.4|11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3|2.4|2|0.3|0.6|0.2|0.6|12.8|2.3|1|1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1.9|3.5|2.6|1.5|1.8|15.1|8.5|0.8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</TotalTime>
  <Pages>0</Pages>
  <Words>485</Words>
  <Characters>0</Characters>
  <Application>Microsoft Office PowerPoint</Application>
  <DocSecurity>0</DocSecurity>
  <PresentationFormat>On-screen Show (4:3)</PresentationFormat>
  <Lines>0</Lines>
  <Paragraphs>448</Paragraphs>
  <Slides>59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4" baseType="lpstr">
      <vt:lpstr>Arial</vt:lpstr>
      <vt:lpstr>Book Antiqua</vt:lpstr>
      <vt:lpstr>Wingdings</vt:lpstr>
      <vt:lpstr>Default Design</vt:lpstr>
      <vt:lpstr>Microsoft PowerPoint 97-2003 Slide</vt:lpstr>
      <vt:lpstr>PowerPoint Presentation</vt:lpstr>
      <vt:lpstr>МИШИЋИ - Подела</vt:lpstr>
      <vt:lpstr>1. МИШИЋИ ГЛАВЕ</vt:lpstr>
      <vt:lpstr>1. МИШИЋИ ГЛАВЕ</vt:lpstr>
      <vt:lpstr>PowerPoint Presentation</vt:lpstr>
      <vt:lpstr>2. МИШИЋИ  ВРАТА</vt:lpstr>
      <vt:lpstr>PowerPoint Presentation</vt:lpstr>
      <vt:lpstr>PowerPoint Presentation</vt:lpstr>
      <vt:lpstr>PowerPoint Presentation</vt:lpstr>
      <vt:lpstr>PowerPoint Presentation</vt:lpstr>
      <vt:lpstr>МИШИЋИ ЗАДЊЕ СТРАНЕ ВРАТА</vt:lpstr>
      <vt:lpstr>PowerPoint Presentation</vt:lpstr>
      <vt:lpstr>3. МИШИЋИ  ТРУПА</vt:lpstr>
      <vt:lpstr>PowerPoint Presentation</vt:lpstr>
      <vt:lpstr>PowerPoint Presentation</vt:lpstr>
      <vt:lpstr>DIAPHRAGMA</vt:lpstr>
      <vt:lpstr>DIAPHRAGMA</vt:lpstr>
      <vt:lpstr>PowerPoint Presentation</vt:lpstr>
      <vt:lpstr>PowerPoint Presentation</vt:lpstr>
      <vt:lpstr>PowerPoint Presentation</vt:lpstr>
      <vt:lpstr>МИШИЋИ ЗАДЊЕГ ТРБУШНОГ ЗИДА</vt:lpstr>
      <vt:lpstr>PowerPoint Presentation</vt:lpstr>
      <vt:lpstr>PowerPoint Presentation</vt:lpstr>
      <vt:lpstr>МИШИЋИ РУКЕ</vt:lpstr>
      <vt:lpstr>МИШИЋИ РАМЕНА</vt:lpstr>
      <vt:lpstr>МИШИЋИ НАДЛАКТА</vt:lpstr>
      <vt:lpstr>PowerPoint Presentation</vt:lpstr>
      <vt:lpstr>МИШИЋИ ПОДЛАКТА</vt:lpstr>
      <vt:lpstr>PowerPoint Presentation</vt:lpstr>
      <vt:lpstr>PowerPoint Presentation</vt:lpstr>
      <vt:lpstr>МИШИЋИ ПОДЛАКТА</vt:lpstr>
      <vt:lpstr>PowerPoint Presentation</vt:lpstr>
      <vt:lpstr>PowerPoint Presentation</vt:lpstr>
      <vt:lpstr>PowerPoint Presentation</vt:lpstr>
      <vt:lpstr>PowerPoint Presentation</vt:lpstr>
      <vt:lpstr>МИШИЋИ БЕДРА</vt:lpstr>
      <vt:lpstr>PowerPoint Presentation</vt:lpstr>
      <vt:lpstr>PowerPoint Presentation</vt:lpstr>
      <vt:lpstr>МИШИЋИ БУТА</vt:lpstr>
      <vt:lpstr>PowerPoint Presentation</vt:lpstr>
      <vt:lpstr>PowerPoint Presentation</vt:lpstr>
      <vt:lpstr>PowerPoint Presentation</vt:lpstr>
      <vt:lpstr>PowerPoint Presentation</vt:lpstr>
      <vt:lpstr>МИШИЋИ ПОТКОЛЕНИЦЕ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МИШИЋИ СТОПАЛА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Ivan</dc:creator>
  <cp:lastModifiedBy>Win10</cp:lastModifiedBy>
  <cp:revision>39</cp:revision>
  <dcterms:created xsi:type="dcterms:W3CDTF">2012-03-06T10:17:27Z</dcterms:created>
  <dcterms:modified xsi:type="dcterms:W3CDTF">2020-09-30T07:19:04Z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1033-9.1.0.4746</vt:lpwstr>
  </property>
</Properties>
</file>